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osis Extra Bold" charset="1" panose="02010903020202060003"/>
      <p:regular r:id="rId10"/>
    </p:embeddedFont>
    <p:embeddedFont>
      <p:font typeface="Bukhari Script" charset="1" panose="00000500000000000000"/>
      <p:regular r:id="rId11"/>
    </p:embeddedFont>
    <p:embeddedFont>
      <p:font typeface="Open Sans" charset="1" panose="020B0606030504020204"/>
      <p:regular r:id="rId12"/>
    </p:embeddedFont>
    <p:embeddedFont>
      <p:font typeface="Open Sans Bold" charset="1" panose="020B0806030504020204"/>
      <p:regular r:id="rId13"/>
    </p:embeddedFont>
    <p:embeddedFont>
      <p:font typeface="Open Sans Italics" charset="1" panose="020B0606030504020204"/>
      <p:regular r:id="rId14"/>
    </p:embeddedFont>
    <p:embeddedFont>
      <p:font typeface="Open Sans Bold Italics" charset="1" panose="020B0806030504020204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  <p:embeddedFont>
      <p:font typeface="Canva Sans Italics" charset="1" panose="020B0503030501040103"/>
      <p:regular r:id="rId18"/>
    </p:embeddedFont>
    <p:embeddedFont>
      <p:font typeface="Canva Sans Bold Italics" charset="1" panose="020B0803030501040103"/>
      <p:regular r:id="rId19"/>
    </p:embeddedFont>
    <p:embeddedFont>
      <p:font typeface="Fira Sans Light" charset="1" panose="020B0403050000020004"/>
      <p:regular r:id="rId20"/>
    </p:embeddedFont>
    <p:embeddedFont>
      <p:font typeface="Fira Sans Light Bold" charset="1" panose="020B0503050000020004"/>
      <p:regular r:id="rId21"/>
    </p:embeddedFont>
    <p:embeddedFont>
      <p:font typeface="Fira Sans Light Italics" charset="1" panose="020B0403050000020004"/>
      <p:regular r:id="rId22"/>
    </p:embeddedFont>
    <p:embeddedFont>
      <p:font typeface="Fira Sans Light Bold Italics" charset="1" panose="020B0503050000020004"/>
      <p:regular r:id="rId23"/>
    </p:embeddedFont>
    <p:embeddedFont>
      <p:font typeface="Fira Sans Medium" charset="1" panose="020B0603050000020004"/>
      <p:regular r:id="rId24"/>
    </p:embeddedFont>
    <p:embeddedFont>
      <p:font typeface="Fira Sans Medium Bold" charset="1" panose="020B0603050000020004"/>
      <p:regular r:id="rId25"/>
    </p:embeddedFont>
    <p:embeddedFont>
      <p:font typeface="Fira Sans Medium Italics" charset="1" panose="020B0603050000020004"/>
      <p:regular r:id="rId26"/>
    </p:embeddedFont>
    <p:embeddedFont>
      <p:font typeface="Fira Sans Medium Bold Italics" charset="1" panose="020B070305000002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48" Target="slides/slide2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VAFeyh2Fjnk.mp4" Type="http://schemas.openxmlformats.org/officeDocument/2006/relationships/video"/><Relationship Id="rId4" Target="../media/VAFeyh2Fjnk.mp4" Type="http://schemas.microsoft.com/office/2007/relationships/media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VAFe0yxX5FA.mp4" Type="http://schemas.openxmlformats.org/officeDocument/2006/relationships/video"/><Relationship Id="rId4" Target="../media/VAFe0yxX5FA.mp4" Type="http://schemas.microsoft.com/office/2007/relationships/media"/><Relationship Id="rId5" Target="../media/image42.jpeg" Type="http://schemas.openxmlformats.org/officeDocument/2006/relationships/image"/><Relationship Id="rId6" Target="../media/image43.jpeg" Type="http://schemas.openxmlformats.org/officeDocument/2006/relationships/image"/><Relationship Id="rId7" Target="../media/VAFhXVDMXWs.mp4" Type="http://schemas.openxmlformats.org/officeDocument/2006/relationships/video"/><Relationship Id="rId8" Target="../media/VAFhXVDMXWs.mp4" Type="http://schemas.microsoft.com/office/2007/relationships/media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eloquentarduino.com/esp32-cam-image-recognition/" TargetMode="External" Type="http://schemas.openxmlformats.org/officeDocument/2006/relationships/hyperlink"/><Relationship Id="rId3" Target="https://ieeexplore.ieee.org/document/9632693" TargetMode="External" Type="http://schemas.openxmlformats.org/officeDocument/2006/relationships/hyperlink"/><Relationship Id="rId4" Target="https://ieeexplore.ieee.org/stamp/stamp.jsp?arnumber=9165744" TargetMode="External" Type="http://schemas.openxmlformats.org/officeDocument/2006/relationships/hyperlink"/><Relationship Id="rId5" Target="https://ieeexplore.ieee.org/stamp/stamp.jsp?arnumber=9615047%5C" TargetMode="External" Type="http://schemas.openxmlformats.org/officeDocument/2006/relationships/hyperlink"/><Relationship Id="rId6" Target="https://ieeexplore.ieee.org/document/8728531" TargetMode="External" Type="http://schemas.openxmlformats.org/officeDocument/2006/relationships/hyperlink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gif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8.png" Type="http://schemas.openxmlformats.org/officeDocument/2006/relationships/image"/><Relationship Id="rId5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49336" y="-510429"/>
            <a:ext cx="4970154" cy="4304177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349336" y="1118316"/>
            <a:ext cx="3344479" cy="2896334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079102" y="0"/>
            <a:ext cx="7670187" cy="2236632"/>
          </a:xfrm>
          <a:custGeom>
            <a:avLst/>
            <a:gdLst/>
            <a:ahLst/>
            <a:cxnLst/>
            <a:rect r="r" b="b" t="t" l="l"/>
            <a:pathLst>
              <a:path h="2236632" w="7670187">
                <a:moveTo>
                  <a:pt x="0" y="0"/>
                </a:moveTo>
                <a:lnTo>
                  <a:pt x="7670187" y="0"/>
                </a:lnTo>
                <a:lnTo>
                  <a:pt x="7670187" y="2236632"/>
                </a:lnTo>
                <a:lnTo>
                  <a:pt x="0" y="223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874" t="0" r="-31099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79102" y="1757896"/>
            <a:ext cx="6680339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2"/>
              </a:lnSpc>
              <a:spcBef>
                <a:spcPct val="0"/>
              </a:spcBef>
            </a:pPr>
            <a:r>
              <a:rPr lang="en-US" sz="4108">
                <a:solidFill>
                  <a:srgbClr val="000000"/>
                </a:solidFill>
                <a:latin typeface="Canva Sans Bold"/>
              </a:rPr>
              <a:t>ELECTRONIC DESIGN WORKSHOP (EDW)</a:t>
            </a:r>
          </a:p>
        </p:txBody>
      </p:sp>
      <p:grpSp>
        <p:nvGrpSpPr>
          <p:cNvPr name="Group 8" id="8"/>
          <p:cNvGrpSpPr/>
          <p:nvPr/>
        </p:nvGrpSpPr>
        <p:grpSpPr>
          <a:xfrm rot="1431681">
            <a:off x="-2648587" y="3333289"/>
            <a:ext cx="4970154" cy="4304177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35E6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1323848">
            <a:off x="-1467860" y="5839857"/>
            <a:ext cx="3344479" cy="2896334"/>
            <a:chOff x="0" y="0"/>
            <a:chExt cx="3619627" cy="31346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264626" y="3373300"/>
            <a:ext cx="9299139" cy="1835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Dosis Extra Bold"/>
              </a:rPr>
              <a:t>TITLE:  AIOT BASED SMART WASTE MANAGEMENT 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Dosis Extra Bold"/>
              </a:rPr>
              <a:t>SYSTEM FOR MALLS AND CORPORATIONS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Dosis Extra Bold"/>
              </a:rPr>
              <a:t>(WASTE WIZARD)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483328" y="5789475"/>
            <a:ext cx="8861735" cy="4497525"/>
            <a:chOff x="0" y="0"/>
            <a:chExt cx="4875343" cy="247434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75343" cy="2474344"/>
            </a:xfrm>
            <a:custGeom>
              <a:avLst/>
              <a:gdLst/>
              <a:ahLst/>
              <a:cxnLst/>
              <a:rect r="r" b="b" t="t" l="l"/>
              <a:pathLst>
                <a:path h="2474344" w="4875343">
                  <a:moveTo>
                    <a:pt x="4875343" y="1237172"/>
                  </a:moveTo>
                  <a:lnTo>
                    <a:pt x="3970468" y="2474344"/>
                  </a:lnTo>
                  <a:lnTo>
                    <a:pt x="904875" y="2474344"/>
                  </a:lnTo>
                  <a:lnTo>
                    <a:pt x="0" y="1237172"/>
                  </a:lnTo>
                  <a:lnTo>
                    <a:pt x="904875" y="0"/>
                  </a:lnTo>
                  <a:lnTo>
                    <a:pt x="3970341" y="0"/>
                  </a:lnTo>
                  <a:lnTo>
                    <a:pt x="4875343" y="1237172"/>
                  </a:lnTo>
                  <a:close/>
                </a:path>
              </a:pathLst>
            </a:custGeom>
            <a:solidFill>
              <a:srgbClr val="C1FF72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650225" y="6332400"/>
            <a:ext cx="6527941" cy="3558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</a:pPr>
            <a:r>
              <a:rPr lang="en-US" sz="4039">
                <a:solidFill>
                  <a:srgbClr val="000000"/>
                </a:solidFill>
                <a:latin typeface="Dosis Extra Bold"/>
              </a:rPr>
              <a:t>Team Members:</a:t>
            </a:r>
          </a:p>
          <a:p>
            <a:pPr algn="ctr">
              <a:lnSpc>
                <a:spcPts val="5655"/>
              </a:lnSpc>
            </a:pPr>
            <a:r>
              <a:rPr lang="en-US" sz="4039">
                <a:solidFill>
                  <a:srgbClr val="000000"/>
                </a:solidFill>
                <a:latin typeface="Dosis Extra Bold"/>
              </a:rPr>
              <a:t>Aditya Rane - 20070123002</a:t>
            </a:r>
          </a:p>
          <a:p>
            <a:pPr algn="ctr">
              <a:lnSpc>
                <a:spcPts val="5655"/>
              </a:lnSpc>
            </a:pPr>
            <a:r>
              <a:rPr lang="en-US" sz="4039">
                <a:solidFill>
                  <a:srgbClr val="000000"/>
                </a:solidFill>
                <a:latin typeface="Dosis Extra Bold"/>
              </a:rPr>
              <a:t>Aditya Kuleyar - 20070123003</a:t>
            </a:r>
          </a:p>
          <a:p>
            <a:pPr algn="ctr">
              <a:lnSpc>
                <a:spcPts val="5655"/>
              </a:lnSpc>
            </a:pPr>
            <a:r>
              <a:rPr lang="en-US" sz="4039">
                <a:solidFill>
                  <a:srgbClr val="000000"/>
                </a:solidFill>
                <a:latin typeface="Dosis Extra Bold"/>
              </a:rPr>
              <a:t>Arzoo Lakhani - 20070123011</a:t>
            </a:r>
          </a:p>
          <a:p>
            <a:pPr algn="ctr">
              <a:lnSpc>
                <a:spcPts val="5655"/>
              </a:lnSpc>
              <a:spcBef>
                <a:spcPct val="0"/>
              </a:spcBef>
            </a:pPr>
            <a:r>
              <a:rPr lang="en-US" sz="4039">
                <a:solidFill>
                  <a:srgbClr val="000000"/>
                </a:solidFill>
                <a:latin typeface="Dosis Extra Bold"/>
              </a:rPr>
              <a:t>Dhruv Dolas -20070123015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05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88" r="0" b="-9888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8179" y="2627383"/>
            <a:ext cx="9643288" cy="6995657"/>
          </a:xfrm>
          <a:custGeom>
            <a:avLst/>
            <a:gdLst/>
            <a:ahLst/>
            <a:cxnLst/>
            <a:rect r="r" b="b" t="t" l="l"/>
            <a:pathLst>
              <a:path h="6995657" w="9643288">
                <a:moveTo>
                  <a:pt x="0" y="0"/>
                </a:moveTo>
                <a:lnTo>
                  <a:pt x="9643288" y="0"/>
                </a:lnTo>
                <a:lnTo>
                  <a:pt x="9643288" y="6995658"/>
                </a:lnTo>
                <a:lnTo>
                  <a:pt x="0" y="6995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54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843006" y="-1014494"/>
            <a:ext cx="5656969" cy="3013963"/>
            <a:chOff x="0" y="0"/>
            <a:chExt cx="5883421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83421" cy="3134614"/>
            </a:xfrm>
            <a:custGeom>
              <a:avLst/>
              <a:gdLst/>
              <a:ahLst/>
              <a:cxnLst/>
              <a:rect r="r" b="b" t="t" l="l"/>
              <a:pathLst>
                <a:path h="3134614" w="5883421">
                  <a:moveTo>
                    <a:pt x="5883421" y="1567307"/>
                  </a:moveTo>
                  <a:lnTo>
                    <a:pt x="4978546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4978419" y="0"/>
                  </a:lnTo>
                  <a:lnTo>
                    <a:pt x="5883421" y="1567307"/>
                  </a:lnTo>
                  <a:close/>
                </a:path>
              </a:pathLst>
            </a:custGeom>
            <a:solidFill>
              <a:srgbClr val="D0FFAD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4080012" y="-1014494"/>
            <a:ext cx="5656969" cy="3013963"/>
            <a:chOff x="0" y="0"/>
            <a:chExt cx="5883421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83421" cy="3134614"/>
            </a:xfrm>
            <a:custGeom>
              <a:avLst/>
              <a:gdLst/>
              <a:ahLst/>
              <a:cxnLst/>
              <a:rect r="r" b="b" t="t" l="l"/>
              <a:pathLst>
                <a:path h="3134614" w="5883421">
                  <a:moveTo>
                    <a:pt x="5883421" y="1567307"/>
                  </a:moveTo>
                  <a:lnTo>
                    <a:pt x="4978546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4978419" y="0"/>
                  </a:lnTo>
                  <a:lnTo>
                    <a:pt x="5883421" y="1567307"/>
                  </a:lnTo>
                  <a:close/>
                </a:path>
              </a:pathLst>
            </a:custGeom>
            <a:solidFill>
              <a:srgbClr val="D0FFAD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601324" y="492487"/>
            <a:ext cx="13085352" cy="140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9216">
                <a:solidFill>
                  <a:srgbClr val="FFFFFF"/>
                </a:solidFill>
                <a:latin typeface="Fira Sans Medium"/>
              </a:rPr>
              <a:t>Circuit design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645402" y="4218878"/>
            <a:ext cx="7217090" cy="3812667"/>
          </a:xfrm>
          <a:custGeom>
            <a:avLst/>
            <a:gdLst/>
            <a:ahLst/>
            <a:cxnLst/>
            <a:rect r="r" b="b" t="t" l="l"/>
            <a:pathLst>
              <a:path h="3812667" w="7217090">
                <a:moveTo>
                  <a:pt x="0" y="0"/>
                </a:moveTo>
                <a:lnTo>
                  <a:pt x="7217090" y="0"/>
                </a:lnTo>
                <a:lnTo>
                  <a:pt x="7217090" y="3812667"/>
                </a:lnTo>
                <a:lnTo>
                  <a:pt x="0" y="38126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261" t="-223351" r="-21208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108208" y="6935337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384522" y="4021626"/>
            <a:ext cx="6159945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Web Server</a:t>
            </a:r>
          </a:p>
        </p:txBody>
      </p:sp>
      <p:grpSp>
        <p:nvGrpSpPr>
          <p:cNvPr name="Group 5" id="5"/>
          <p:cNvGrpSpPr/>
          <p:nvPr/>
        </p:nvGrpSpPr>
        <p:grpSpPr>
          <a:xfrm rot="-10800000">
            <a:off x="2467502" y="7432810"/>
            <a:ext cx="3480308" cy="301396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498862" y="6168351"/>
            <a:ext cx="3378391" cy="2925703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400517" y="1547979"/>
            <a:ext cx="8432994" cy="8272177"/>
          </a:xfrm>
          <a:custGeom>
            <a:avLst/>
            <a:gdLst/>
            <a:ahLst/>
            <a:cxnLst/>
            <a:rect r="r" b="b" t="t" l="l"/>
            <a:pathLst>
              <a:path h="8272177" w="8432994">
                <a:moveTo>
                  <a:pt x="0" y="0"/>
                </a:moveTo>
                <a:lnTo>
                  <a:pt x="8432994" y="0"/>
                </a:lnTo>
                <a:lnTo>
                  <a:pt x="8432994" y="8272176"/>
                </a:lnTo>
                <a:lnTo>
                  <a:pt x="0" y="8272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" r="-431" b="-2254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843006" y="-1014494"/>
            <a:ext cx="5656969" cy="3013963"/>
            <a:chOff x="0" y="0"/>
            <a:chExt cx="5883421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83421" cy="3134614"/>
            </a:xfrm>
            <a:custGeom>
              <a:avLst/>
              <a:gdLst/>
              <a:ahLst/>
              <a:cxnLst/>
              <a:rect r="r" b="b" t="t" l="l"/>
              <a:pathLst>
                <a:path h="3134614" w="5883421">
                  <a:moveTo>
                    <a:pt x="5883421" y="1567307"/>
                  </a:moveTo>
                  <a:lnTo>
                    <a:pt x="4978546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4978419" y="0"/>
                  </a:lnTo>
                  <a:lnTo>
                    <a:pt x="5883421" y="1567307"/>
                  </a:lnTo>
                  <a:close/>
                </a:path>
              </a:pathLst>
            </a:custGeom>
            <a:solidFill>
              <a:srgbClr val="D0FFAD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4080012" y="-1014494"/>
            <a:ext cx="5656969" cy="3013963"/>
            <a:chOff x="0" y="0"/>
            <a:chExt cx="5883421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83421" cy="3134614"/>
            </a:xfrm>
            <a:custGeom>
              <a:avLst/>
              <a:gdLst/>
              <a:ahLst/>
              <a:cxnLst/>
              <a:rect r="r" b="b" t="t" l="l"/>
              <a:pathLst>
                <a:path h="3134614" w="5883421">
                  <a:moveTo>
                    <a:pt x="5883421" y="1567307"/>
                  </a:moveTo>
                  <a:lnTo>
                    <a:pt x="4978546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4978419" y="0"/>
                  </a:lnTo>
                  <a:lnTo>
                    <a:pt x="5883421" y="1567307"/>
                  </a:lnTo>
                  <a:close/>
                </a:path>
              </a:pathLst>
            </a:custGeom>
            <a:solidFill>
              <a:srgbClr val="D0FFAD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71312" y="2432507"/>
            <a:ext cx="14457553" cy="7351737"/>
          </a:xfrm>
          <a:custGeom>
            <a:avLst/>
            <a:gdLst/>
            <a:ahLst/>
            <a:cxnLst/>
            <a:rect r="r" b="b" t="t" l="l"/>
            <a:pathLst>
              <a:path h="7351737" w="14457553">
                <a:moveTo>
                  <a:pt x="0" y="0"/>
                </a:moveTo>
                <a:lnTo>
                  <a:pt x="14457553" y="0"/>
                </a:lnTo>
                <a:lnTo>
                  <a:pt x="14457553" y="7351737"/>
                </a:lnTo>
                <a:lnTo>
                  <a:pt x="0" y="73517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21936" y="671253"/>
            <a:ext cx="7644128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FFFFF"/>
                </a:solidFill>
                <a:latin typeface="Fira Sans Medium"/>
              </a:rPr>
              <a:t>Custom Dataset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8866" y="2432507"/>
            <a:ext cx="6262889" cy="4396786"/>
          </a:xfrm>
          <a:custGeom>
            <a:avLst/>
            <a:gdLst/>
            <a:ahLst/>
            <a:cxnLst/>
            <a:rect r="r" b="b" t="t" l="l"/>
            <a:pathLst>
              <a:path h="4396786" w="6262889">
                <a:moveTo>
                  <a:pt x="0" y="0"/>
                </a:moveTo>
                <a:lnTo>
                  <a:pt x="6262889" y="0"/>
                </a:lnTo>
                <a:lnTo>
                  <a:pt x="6262889" y="4396786"/>
                </a:lnTo>
                <a:lnTo>
                  <a:pt x="0" y="4396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85" t="-7628" r="-14499" b="-879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71008" y="2432507"/>
            <a:ext cx="5388292" cy="4372430"/>
          </a:xfrm>
          <a:custGeom>
            <a:avLst/>
            <a:gdLst/>
            <a:ahLst/>
            <a:cxnLst/>
            <a:rect r="r" b="b" t="t" l="l"/>
            <a:pathLst>
              <a:path h="4372430" w="5388292">
                <a:moveTo>
                  <a:pt x="0" y="0"/>
                </a:moveTo>
                <a:lnTo>
                  <a:pt x="5388292" y="0"/>
                </a:lnTo>
                <a:lnTo>
                  <a:pt x="5388292" y="4372430"/>
                </a:lnTo>
                <a:lnTo>
                  <a:pt x="0" y="4372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51" t="0" r="-1098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89494" y="6933943"/>
            <a:ext cx="4177030" cy="2903622"/>
          </a:xfrm>
          <a:custGeom>
            <a:avLst/>
            <a:gdLst/>
            <a:ahLst/>
            <a:cxnLst/>
            <a:rect r="r" b="b" t="t" l="l"/>
            <a:pathLst>
              <a:path h="2903622" w="4177030">
                <a:moveTo>
                  <a:pt x="0" y="0"/>
                </a:moveTo>
                <a:lnTo>
                  <a:pt x="4177030" y="0"/>
                </a:lnTo>
                <a:lnTo>
                  <a:pt x="4177030" y="2903622"/>
                </a:lnTo>
                <a:lnTo>
                  <a:pt x="0" y="2903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461" t="-11666" r="-2072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89494" y="2456862"/>
            <a:ext cx="4177030" cy="4348075"/>
          </a:xfrm>
          <a:custGeom>
            <a:avLst/>
            <a:gdLst/>
            <a:ahLst/>
            <a:cxnLst/>
            <a:rect r="r" b="b" t="t" l="l"/>
            <a:pathLst>
              <a:path h="4348075" w="4177030">
                <a:moveTo>
                  <a:pt x="0" y="0"/>
                </a:moveTo>
                <a:lnTo>
                  <a:pt x="4177030" y="0"/>
                </a:lnTo>
                <a:lnTo>
                  <a:pt x="4177030" y="4348075"/>
                </a:lnTo>
                <a:lnTo>
                  <a:pt x="0" y="43480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0775" r="-990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38818" y="671253"/>
            <a:ext cx="372254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Design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3563094" y="6465383"/>
            <a:ext cx="5936097" cy="514068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67975" y="7661486"/>
            <a:ext cx="2722336" cy="235755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686333" y="8910239"/>
            <a:ext cx="2141618" cy="1854652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15547798" y="6269920"/>
            <a:ext cx="5936097" cy="5140687"/>
            <a:chOff x="0" y="0"/>
            <a:chExt cx="3619627" cy="31346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14030491" y="7856949"/>
            <a:ext cx="2722336" cy="2357555"/>
            <a:chOff x="0" y="0"/>
            <a:chExt cx="3619627" cy="31346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-10800000">
            <a:off x="13034705" y="9035726"/>
            <a:ext cx="2141618" cy="1854652"/>
            <a:chOff x="0" y="0"/>
            <a:chExt cx="3619627" cy="31346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843006" y="-1014494"/>
            <a:ext cx="5656969" cy="3013963"/>
            <a:chOff x="0" y="0"/>
            <a:chExt cx="5883421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83421" cy="3134614"/>
            </a:xfrm>
            <a:custGeom>
              <a:avLst/>
              <a:gdLst/>
              <a:ahLst/>
              <a:cxnLst/>
              <a:rect r="r" b="b" t="t" l="l"/>
              <a:pathLst>
                <a:path h="3134614" w="5883421">
                  <a:moveTo>
                    <a:pt x="5883421" y="1567307"/>
                  </a:moveTo>
                  <a:lnTo>
                    <a:pt x="4978546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4978419" y="0"/>
                  </a:lnTo>
                  <a:lnTo>
                    <a:pt x="5883421" y="1567307"/>
                  </a:lnTo>
                  <a:close/>
                </a:path>
              </a:pathLst>
            </a:custGeom>
            <a:solidFill>
              <a:srgbClr val="D0FFAD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4080012" y="-1014494"/>
            <a:ext cx="5656969" cy="3013963"/>
            <a:chOff x="0" y="0"/>
            <a:chExt cx="5883421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83421" cy="3134614"/>
            </a:xfrm>
            <a:custGeom>
              <a:avLst/>
              <a:gdLst/>
              <a:ahLst/>
              <a:cxnLst/>
              <a:rect r="r" b="b" t="t" l="l"/>
              <a:pathLst>
                <a:path h="3134614" w="5883421">
                  <a:moveTo>
                    <a:pt x="5883421" y="1567307"/>
                  </a:moveTo>
                  <a:lnTo>
                    <a:pt x="4978546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4978419" y="0"/>
                  </a:lnTo>
                  <a:lnTo>
                    <a:pt x="5883421" y="1567307"/>
                  </a:lnTo>
                  <a:close/>
                </a:path>
              </a:pathLst>
            </a:custGeom>
            <a:solidFill>
              <a:srgbClr val="D0FFAD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67180" y="3572474"/>
            <a:ext cx="8910220" cy="5564722"/>
          </a:xfrm>
          <a:custGeom>
            <a:avLst/>
            <a:gdLst/>
            <a:ahLst/>
            <a:cxnLst/>
            <a:rect r="r" b="b" t="t" l="l"/>
            <a:pathLst>
              <a:path h="5564722" w="8910220">
                <a:moveTo>
                  <a:pt x="0" y="0"/>
                </a:moveTo>
                <a:lnTo>
                  <a:pt x="8910221" y="0"/>
                </a:lnTo>
                <a:lnTo>
                  <a:pt x="8910221" y="5564723"/>
                </a:lnTo>
                <a:lnTo>
                  <a:pt x="0" y="5564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55566" y="3109078"/>
            <a:ext cx="586351" cy="586351"/>
          </a:xfrm>
          <a:custGeom>
            <a:avLst/>
            <a:gdLst/>
            <a:ahLst/>
            <a:cxnLst/>
            <a:rect r="r" b="b" t="t" l="l"/>
            <a:pathLst>
              <a:path h="586351" w="586351">
                <a:moveTo>
                  <a:pt x="0" y="0"/>
                </a:moveTo>
                <a:lnTo>
                  <a:pt x="586351" y="0"/>
                </a:lnTo>
                <a:lnTo>
                  <a:pt x="586351" y="586350"/>
                </a:lnTo>
                <a:lnTo>
                  <a:pt x="0" y="586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0511" y="2714908"/>
            <a:ext cx="9803560" cy="712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FFFFFF"/>
                </a:solidFill>
                <a:latin typeface="Dosis Extra Bold"/>
              </a:rPr>
              <a:t>4 Corporate Social Responsibilities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13915" y="3042403"/>
            <a:ext cx="5517177" cy="607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17"/>
              </a:lnSpc>
            </a:pPr>
            <a:r>
              <a:rPr lang="en-US" sz="3441">
                <a:solidFill>
                  <a:srgbClr val="FFFFFF"/>
                </a:solidFill>
                <a:latin typeface="Fira Sans Light Bold"/>
              </a:rPr>
              <a:t>Using this project, we will be fulfilling environmental and ethical responsibilities.</a:t>
            </a:r>
          </a:p>
          <a:p>
            <a:pPr>
              <a:lnSpc>
                <a:spcPts val="4817"/>
              </a:lnSpc>
            </a:pPr>
          </a:p>
          <a:p>
            <a:pPr>
              <a:lnSpc>
                <a:spcPts val="4817"/>
              </a:lnSpc>
            </a:pPr>
            <a:r>
              <a:rPr lang="en-US" sz="3441">
                <a:solidFill>
                  <a:srgbClr val="FFFFFF"/>
                </a:solidFill>
                <a:latin typeface="Fira Sans Light Bold"/>
              </a:rPr>
              <a:t>The aim of conducting a waste audit is to find out and identify the sources of this waste and then only we will be in a position to plan our ways to reduce it.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39721" y="648886"/>
            <a:ext cx="1000855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6"/>
              </a:lnSpc>
              <a:spcBef>
                <a:spcPct val="0"/>
              </a:spcBef>
            </a:pPr>
            <a:r>
              <a:rPr lang="en-US" sz="7997" spc="-79">
                <a:solidFill>
                  <a:srgbClr val="FFFFFF"/>
                </a:solidFill>
                <a:latin typeface="Fira Sans Medium"/>
              </a:rPr>
              <a:t>Benefits to Society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355566" y="5527025"/>
            <a:ext cx="586351" cy="586351"/>
          </a:xfrm>
          <a:custGeom>
            <a:avLst/>
            <a:gdLst/>
            <a:ahLst/>
            <a:cxnLst/>
            <a:rect r="r" b="b" t="t" l="l"/>
            <a:pathLst>
              <a:path h="586351" w="586351">
                <a:moveTo>
                  <a:pt x="0" y="0"/>
                </a:moveTo>
                <a:lnTo>
                  <a:pt x="586351" y="0"/>
                </a:lnTo>
                <a:lnTo>
                  <a:pt x="586351" y="586350"/>
                </a:lnTo>
                <a:lnTo>
                  <a:pt x="0" y="586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210293" y="3532095"/>
            <a:ext cx="5936097" cy="5140687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6521183" y="3503520"/>
            <a:ext cx="5936097" cy="5140687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2561" b="0"/>
          <a:stretch>
            <a:fillRect/>
          </a:stretch>
        </p:blipFill>
        <p:spPr>
          <a:xfrm flipH="false" flipV="false" rot="0">
            <a:off x="1929938" y="2142930"/>
            <a:ext cx="14428123" cy="814407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282730" y="385762"/>
            <a:ext cx="372254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13281" y="1671638"/>
            <a:ext cx="7973614" cy="47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8"/>
              </a:lnSpc>
              <a:spcBef>
                <a:spcPct val="0"/>
              </a:spcBef>
            </a:pPr>
            <a:r>
              <a:rPr lang="en-US" sz="3115" spc="-31">
                <a:solidFill>
                  <a:srgbClr val="000000"/>
                </a:solidFill>
                <a:latin typeface="Fira Sans Medium"/>
              </a:rPr>
              <a:t>Dual - mode opening mechanism (fool-proof)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73949" y="6755275"/>
            <a:ext cx="13540102" cy="3036373"/>
          </a:xfrm>
          <a:custGeom>
            <a:avLst/>
            <a:gdLst/>
            <a:ahLst/>
            <a:cxnLst/>
            <a:rect r="r" b="b" t="t" l="l"/>
            <a:pathLst>
              <a:path h="3036373" w="13540102">
                <a:moveTo>
                  <a:pt x="0" y="0"/>
                </a:moveTo>
                <a:lnTo>
                  <a:pt x="13540102" y="0"/>
                </a:lnTo>
                <a:lnTo>
                  <a:pt x="13540102" y="3036373"/>
                </a:lnTo>
                <a:lnTo>
                  <a:pt x="0" y="3036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397" r="-1926" b="-143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681070"/>
            <a:ext cx="9497287" cy="3821617"/>
          </a:xfrm>
          <a:custGeom>
            <a:avLst/>
            <a:gdLst/>
            <a:ahLst/>
            <a:cxnLst/>
            <a:rect r="r" b="b" t="t" l="l"/>
            <a:pathLst>
              <a:path h="3821617" w="9497287">
                <a:moveTo>
                  <a:pt x="0" y="0"/>
                </a:moveTo>
                <a:lnTo>
                  <a:pt x="9497287" y="0"/>
                </a:lnTo>
                <a:lnTo>
                  <a:pt x="9497287" y="3821617"/>
                </a:lnTo>
                <a:lnTo>
                  <a:pt x="0" y="3821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70954" y="2554320"/>
            <a:ext cx="6393771" cy="4079143"/>
          </a:xfrm>
          <a:custGeom>
            <a:avLst/>
            <a:gdLst/>
            <a:ahLst/>
            <a:cxnLst/>
            <a:rect r="r" b="b" t="t" l="l"/>
            <a:pathLst>
              <a:path h="4079143" w="6393771">
                <a:moveTo>
                  <a:pt x="0" y="0"/>
                </a:moveTo>
                <a:lnTo>
                  <a:pt x="6393771" y="0"/>
                </a:lnTo>
                <a:lnTo>
                  <a:pt x="6393771" y="4079142"/>
                </a:lnTo>
                <a:lnTo>
                  <a:pt x="0" y="4079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82730" y="477948"/>
            <a:ext cx="372254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FFFFF"/>
                </a:solidFill>
                <a:latin typeface="Fira Sans Medium"/>
              </a:rPr>
              <a:t>Results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93496" y="1754298"/>
            <a:ext cx="410100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3315" spc="-33">
                <a:solidFill>
                  <a:srgbClr val="FFFFFF"/>
                </a:solidFill>
                <a:latin typeface="Fira Sans Medium"/>
              </a:rPr>
              <a:t>Logo Detection Model</a:t>
            </a:r>
          </a:p>
        </p:txBody>
      </p:sp>
      <p:grpSp>
        <p:nvGrpSpPr>
          <p:cNvPr name="Group 7" id="7"/>
          <p:cNvGrpSpPr/>
          <p:nvPr/>
        </p:nvGrpSpPr>
        <p:grpSpPr>
          <a:xfrm rot="-10800000">
            <a:off x="-843006" y="-1014494"/>
            <a:ext cx="5656969" cy="3013963"/>
            <a:chOff x="0" y="0"/>
            <a:chExt cx="5883421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83421" cy="3134614"/>
            </a:xfrm>
            <a:custGeom>
              <a:avLst/>
              <a:gdLst/>
              <a:ahLst/>
              <a:cxnLst/>
              <a:rect r="r" b="b" t="t" l="l"/>
              <a:pathLst>
                <a:path h="3134614" w="5883421">
                  <a:moveTo>
                    <a:pt x="5883421" y="1567307"/>
                  </a:moveTo>
                  <a:lnTo>
                    <a:pt x="4978546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4978419" y="0"/>
                  </a:lnTo>
                  <a:lnTo>
                    <a:pt x="5883421" y="1567307"/>
                  </a:lnTo>
                  <a:close/>
                </a:path>
              </a:pathLst>
            </a:custGeom>
            <a:solidFill>
              <a:srgbClr val="D0FFAD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14080012" y="-1014494"/>
            <a:ext cx="5656969" cy="3013963"/>
            <a:chOff x="0" y="0"/>
            <a:chExt cx="5883421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83421" cy="3134614"/>
            </a:xfrm>
            <a:custGeom>
              <a:avLst/>
              <a:gdLst/>
              <a:ahLst/>
              <a:cxnLst/>
              <a:rect r="r" b="b" t="t" l="l"/>
              <a:pathLst>
                <a:path h="3134614" w="5883421">
                  <a:moveTo>
                    <a:pt x="5883421" y="1567307"/>
                  </a:moveTo>
                  <a:lnTo>
                    <a:pt x="4978546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4978419" y="0"/>
                  </a:lnTo>
                  <a:lnTo>
                    <a:pt x="5883421" y="1567307"/>
                  </a:lnTo>
                  <a:close/>
                </a:path>
              </a:pathLst>
            </a:custGeom>
            <a:solidFill>
              <a:srgbClr val="D0FFAD"/>
            </a:solid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82730" y="477948"/>
            <a:ext cx="372254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FFFFF"/>
                </a:solidFill>
                <a:latin typeface="Fira Sans Medium"/>
              </a:rPr>
              <a:t>Results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222851" y="1754298"/>
            <a:ext cx="584229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3315" spc="-33">
                <a:solidFill>
                  <a:srgbClr val="FFFFFF"/>
                </a:solidFill>
                <a:latin typeface="Fira Sans Medium"/>
              </a:rPr>
              <a:t>Physical Structure and Outputs</a:t>
            </a:r>
          </a:p>
        </p:txBody>
      </p:sp>
      <p:grpSp>
        <p:nvGrpSpPr>
          <p:cNvPr name="Group 4" id="4"/>
          <p:cNvGrpSpPr/>
          <p:nvPr/>
        </p:nvGrpSpPr>
        <p:grpSpPr>
          <a:xfrm rot="-10800000">
            <a:off x="-843006" y="-1014494"/>
            <a:ext cx="5656969" cy="3013963"/>
            <a:chOff x="0" y="0"/>
            <a:chExt cx="5883421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83421" cy="3134614"/>
            </a:xfrm>
            <a:custGeom>
              <a:avLst/>
              <a:gdLst/>
              <a:ahLst/>
              <a:cxnLst/>
              <a:rect r="r" b="b" t="t" l="l"/>
              <a:pathLst>
                <a:path h="3134614" w="5883421">
                  <a:moveTo>
                    <a:pt x="5883421" y="1567307"/>
                  </a:moveTo>
                  <a:lnTo>
                    <a:pt x="4978546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4978419" y="0"/>
                  </a:lnTo>
                  <a:lnTo>
                    <a:pt x="5883421" y="1567307"/>
                  </a:lnTo>
                  <a:close/>
                </a:path>
              </a:pathLst>
            </a:custGeom>
            <a:solidFill>
              <a:srgbClr val="D0FFAD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4080012" y="-1014494"/>
            <a:ext cx="5656969" cy="3013963"/>
            <a:chOff x="0" y="0"/>
            <a:chExt cx="5883421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83421" cy="3134614"/>
            </a:xfrm>
            <a:custGeom>
              <a:avLst/>
              <a:gdLst/>
              <a:ahLst/>
              <a:cxnLst/>
              <a:rect r="r" b="b" t="t" l="l"/>
              <a:pathLst>
                <a:path h="3134614" w="5883421">
                  <a:moveTo>
                    <a:pt x="5883421" y="1567307"/>
                  </a:moveTo>
                  <a:lnTo>
                    <a:pt x="4978546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4978419" y="0"/>
                  </a:lnTo>
                  <a:lnTo>
                    <a:pt x="5883421" y="1567307"/>
                  </a:lnTo>
                  <a:close/>
                </a:path>
              </a:pathLst>
            </a:custGeom>
            <a:solidFill>
              <a:srgbClr val="D0FFAD"/>
            </a:solidFill>
          </p:spPr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4485" r="0" b="14485"/>
          <a:stretch>
            <a:fillRect/>
          </a:stretch>
        </p:blipFill>
        <p:spPr>
          <a:xfrm flipH="false" flipV="false" rot="0">
            <a:off x="11939938" y="2409552"/>
            <a:ext cx="5319362" cy="6869690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6222851" y="2430495"/>
            <a:ext cx="5120854" cy="6827805"/>
          </a:xfrm>
          <a:custGeom>
            <a:avLst/>
            <a:gdLst/>
            <a:ahLst/>
            <a:cxnLst/>
            <a:rect r="r" b="b" t="t" l="l"/>
            <a:pathLst>
              <a:path h="6827805" w="5120854">
                <a:moveTo>
                  <a:pt x="0" y="0"/>
                </a:moveTo>
                <a:lnTo>
                  <a:pt x="5120854" y="0"/>
                </a:lnTo>
                <a:lnTo>
                  <a:pt x="5120854" y="6827805"/>
                </a:lnTo>
                <a:lnTo>
                  <a:pt x="0" y="68278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6811" r="0" b="6811"/>
          <a:stretch>
            <a:fillRect/>
          </a:stretch>
        </p:blipFill>
        <p:spPr>
          <a:xfrm flipH="false" flipV="false" rot="0">
            <a:off x="1148482" y="2430495"/>
            <a:ext cx="4474293" cy="6827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17482" y="3454841"/>
            <a:ext cx="5936097" cy="5140687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6393199" y="3454841"/>
            <a:ext cx="5936097" cy="5140687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156906" y="195875"/>
            <a:ext cx="9974188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Role of each Member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90654" y="1155019"/>
            <a:ext cx="12112480" cy="897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2"/>
              </a:lnSpc>
            </a:pPr>
          </a:p>
          <a:p>
            <a:pPr>
              <a:lnSpc>
                <a:spcPts val="3072"/>
              </a:lnSpc>
            </a:pPr>
          </a:p>
          <a:p>
            <a:pPr>
              <a:lnSpc>
                <a:spcPts val="3492"/>
              </a:lnSpc>
            </a:pPr>
          </a:p>
          <a:p>
            <a:pPr>
              <a:lnSpc>
                <a:spcPts val="3492"/>
              </a:lnSpc>
            </a:pPr>
            <a:r>
              <a:rPr lang="en-US" sz="2494">
                <a:solidFill>
                  <a:srgbClr val="000000"/>
                </a:solidFill>
                <a:latin typeface="Dosis Extra Bold"/>
              </a:rPr>
              <a:t>Aditya Rane:</a:t>
            </a:r>
          </a:p>
          <a:p>
            <a:pPr marL="947579" indent="-315860" lvl="2">
              <a:lnSpc>
                <a:spcPts val="3072"/>
              </a:lnSpc>
              <a:buFont typeface="Arial"/>
              <a:buChar char="⚬"/>
            </a:pPr>
            <a:r>
              <a:rPr lang="en-US" sz="2194">
                <a:solidFill>
                  <a:srgbClr val="000000"/>
                </a:solidFill>
                <a:latin typeface="Dosis Extra Bold"/>
              </a:rPr>
              <a:t>Opening/Closing of Lid</a:t>
            </a:r>
          </a:p>
          <a:p>
            <a:pPr marL="947579" indent="-315860" lvl="2">
              <a:lnSpc>
                <a:spcPts val="3072"/>
              </a:lnSpc>
              <a:buFont typeface="Arial"/>
              <a:buChar char="⚬"/>
            </a:pPr>
            <a:r>
              <a:rPr lang="en-US" sz="2194">
                <a:solidFill>
                  <a:srgbClr val="000000"/>
                </a:solidFill>
                <a:latin typeface="Dosis Extra Bold"/>
              </a:rPr>
              <a:t>Data collection from  cell</a:t>
            </a:r>
          </a:p>
          <a:p>
            <a:pPr marL="947579" indent="-315860" lvl="2">
              <a:lnSpc>
                <a:spcPts val="3072"/>
              </a:lnSpc>
              <a:buFont typeface="Arial"/>
              <a:buChar char="⚬"/>
            </a:pPr>
            <a:r>
              <a:rPr lang="en-US" sz="2194">
                <a:solidFill>
                  <a:srgbClr val="000000"/>
                </a:solidFill>
                <a:latin typeface="Dosis Extra Bold"/>
              </a:rPr>
              <a:t>Level Sensing</a:t>
            </a:r>
          </a:p>
          <a:p>
            <a:pPr marL="947579" indent="-315860" lvl="2">
              <a:lnSpc>
                <a:spcPts val="3072"/>
              </a:lnSpc>
              <a:buFont typeface="Arial"/>
              <a:buChar char="⚬"/>
            </a:pPr>
            <a:r>
              <a:rPr lang="en-US" sz="2194">
                <a:solidFill>
                  <a:srgbClr val="000000"/>
                </a:solidFill>
                <a:latin typeface="Dosis Extra Bold"/>
              </a:rPr>
              <a:t>Touch Screen front end</a:t>
            </a:r>
          </a:p>
          <a:p>
            <a:pPr marL="947579" indent="-315860" lvl="2">
              <a:lnSpc>
                <a:spcPts val="3072"/>
              </a:lnSpc>
              <a:buFont typeface="Arial"/>
              <a:buChar char="⚬"/>
            </a:pPr>
            <a:r>
              <a:rPr lang="en-US" sz="2194">
                <a:solidFill>
                  <a:srgbClr val="000000"/>
                </a:solidFill>
                <a:latin typeface="Dosis Extra Bold"/>
              </a:rPr>
              <a:t>Load Cell</a:t>
            </a:r>
          </a:p>
          <a:p>
            <a:pPr marL="947579" indent="-315860" lvl="2">
              <a:lnSpc>
                <a:spcPts val="3072"/>
              </a:lnSpc>
              <a:buFont typeface="Arial"/>
              <a:buChar char="⚬"/>
            </a:pPr>
            <a:r>
              <a:rPr lang="en-US" sz="2194">
                <a:solidFill>
                  <a:srgbClr val="000000"/>
                </a:solidFill>
                <a:latin typeface="Dosis Extra Bold"/>
              </a:rPr>
              <a:t>ML Model building</a:t>
            </a:r>
          </a:p>
          <a:p>
            <a:pPr>
              <a:lnSpc>
                <a:spcPts val="3352"/>
              </a:lnSpc>
            </a:pPr>
            <a:r>
              <a:rPr lang="en-US" sz="2394">
                <a:solidFill>
                  <a:srgbClr val="000000"/>
                </a:solidFill>
                <a:latin typeface="Dosis Extra Bold"/>
              </a:rPr>
              <a:t>Aditya Kuleyar</a:t>
            </a:r>
          </a:p>
          <a:p>
            <a:pPr marL="947579" indent="-315860" lvl="2">
              <a:lnSpc>
                <a:spcPts val="3072"/>
              </a:lnSpc>
              <a:buFont typeface="Arial"/>
              <a:buChar char="⚬"/>
            </a:pPr>
            <a:r>
              <a:rPr lang="en-US" sz="2194">
                <a:solidFill>
                  <a:srgbClr val="000000"/>
                </a:solidFill>
                <a:latin typeface="Dosis Extra Bold"/>
              </a:rPr>
              <a:t>Dataset building</a:t>
            </a:r>
          </a:p>
          <a:p>
            <a:pPr marL="947579" indent="-315860" lvl="2">
              <a:lnSpc>
                <a:spcPts val="3072"/>
              </a:lnSpc>
              <a:buFont typeface="Arial"/>
              <a:buChar char="⚬"/>
            </a:pPr>
            <a:r>
              <a:rPr lang="en-US" sz="2194">
                <a:solidFill>
                  <a:srgbClr val="000000"/>
                </a:solidFill>
                <a:latin typeface="Dosis Extra Bold"/>
              </a:rPr>
              <a:t>Code for Logo Detection</a:t>
            </a:r>
          </a:p>
          <a:p>
            <a:pPr marL="947579" indent="-315860" lvl="2">
              <a:lnSpc>
                <a:spcPts val="3072"/>
              </a:lnSpc>
              <a:buFont typeface="Arial"/>
              <a:buChar char="⚬"/>
            </a:pPr>
            <a:r>
              <a:rPr lang="en-US" sz="2194">
                <a:solidFill>
                  <a:srgbClr val="000000"/>
                </a:solidFill>
                <a:latin typeface="Dosis Extra Bold"/>
              </a:rPr>
              <a:t>Working on stepper motor</a:t>
            </a:r>
          </a:p>
          <a:p>
            <a:pPr>
              <a:lnSpc>
                <a:spcPts val="3352"/>
              </a:lnSpc>
            </a:pPr>
            <a:r>
              <a:rPr lang="en-US" sz="2394">
                <a:solidFill>
                  <a:srgbClr val="000000"/>
                </a:solidFill>
                <a:latin typeface="Dosis Extra Bold"/>
              </a:rPr>
              <a:t>Arzoo Lakhani</a:t>
            </a:r>
          </a:p>
          <a:p>
            <a:pPr marL="947579" indent="-315860" lvl="2">
              <a:lnSpc>
                <a:spcPts val="3072"/>
              </a:lnSpc>
              <a:buFont typeface="Arial"/>
              <a:buChar char="⚬"/>
            </a:pPr>
            <a:r>
              <a:rPr lang="en-US" sz="2194">
                <a:solidFill>
                  <a:srgbClr val="000000"/>
                </a:solidFill>
                <a:latin typeface="Dosis Extra Bold"/>
              </a:rPr>
              <a:t>ESP32 Camera</a:t>
            </a:r>
          </a:p>
          <a:p>
            <a:pPr marL="947579" indent="-315860" lvl="2">
              <a:lnSpc>
                <a:spcPts val="3072"/>
              </a:lnSpc>
              <a:buFont typeface="Arial"/>
              <a:buChar char="⚬"/>
            </a:pPr>
            <a:r>
              <a:rPr lang="en-US" sz="2194">
                <a:solidFill>
                  <a:srgbClr val="000000"/>
                </a:solidFill>
                <a:latin typeface="Dosis Extra Bold"/>
              </a:rPr>
              <a:t>ULN2003 Motor Driver</a:t>
            </a:r>
          </a:p>
          <a:p>
            <a:pPr marL="947579" indent="-315860" lvl="2">
              <a:lnSpc>
                <a:spcPts val="3072"/>
              </a:lnSpc>
              <a:buFont typeface="Arial"/>
              <a:buChar char="⚬"/>
            </a:pPr>
            <a:r>
              <a:rPr lang="en-US" sz="2194">
                <a:solidFill>
                  <a:srgbClr val="000000"/>
                </a:solidFill>
                <a:latin typeface="Dosis Extra Bold"/>
              </a:rPr>
              <a:t>HX711 Amplifier</a:t>
            </a:r>
          </a:p>
          <a:p>
            <a:pPr marL="947579" indent="-315860" lvl="2">
              <a:lnSpc>
                <a:spcPts val="3072"/>
              </a:lnSpc>
              <a:buFont typeface="Arial"/>
              <a:buChar char="⚬"/>
            </a:pPr>
            <a:r>
              <a:rPr lang="en-US" sz="2194">
                <a:solidFill>
                  <a:srgbClr val="000000"/>
                </a:solidFill>
                <a:latin typeface="Dosis Extra Bold"/>
              </a:rPr>
              <a:t>Dataset building</a:t>
            </a:r>
          </a:p>
          <a:p>
            <a:pPr>
              <a:lnSpc>
                <a:spcPts val="3352"/>
              </a:lnSpc>
            </a:pPr>
            <a:r>
              <a:rPr lang="en-US" sz="2394">
                <a:solidFill>
                  <a:srgbClr val="000000"/>
                </a:solidFill>
                <a:latin typeface="Dosis Extra Bold"/>
              </a:rPr>
              <a:t>Dhruv Dolas</a:t>
            </a:r>
          </a:p>
          <a:p>
            <a:pPr marL="947579" indent="-315860" lvl="2">
              <a:lnSpc>
                <a:spcPts val="3072"/>
              </a:lnSpc>
              <a:buFont typeface="Arial"/>
              <a:buChar char="⚬"/>
            </a:pPr>
            <a:r>
              <a:rPr lang="en-US" sz="2194">
                <a:solidFill>
                  <a:srgbClr val="000000"/>
                </a:solidFill>
                <a:latin typeface="Dosis Extra Bold"/>
              </a:rPr>
              <a:t>Dataset building</a:t>
            </a:r>
          </a:p>
          <a:p>
            <a:pPr marL="947579" indent="-315860" lvl="2">
              <a:lnSpc>
                <a:spcPts val="3072"/>
              </a:lnSpc>
              <a:buFont typeface="Arial"/>
              <a:buChar char="⚬"/>
            </a:pPr>
            <a:r>
              <a:rPr lang="en-US" sz="2194">
                <a:solidFill>
                  <a:srgbClr val="000000"/>
                </a:solidFill>
                <a:latin typeface="Dosis Extra Bold"/>
              </a:rPr>
              <a:t>Code for logo detection</a:t>
            </a:r>
          </a:p>
          <a:p>
            <a:pPr marL="947579" indent="-315860" lvl="2">
              <a:lnSpc>
                <a:spcPts val="3072"/>
              </a:lnSpc>
              <a:spcBef>
                <a:spcPct val="0"/>
              </a:spcBef>
              <a:buFont typeface="Arial"/>
              <a:buChar char="⚬"/>
            </a:pPr>
            <a:r>
              <a:rPr lang="en-US" sz="2194">
                <a:solidFill>
                  <a:srgbClr val="000000"/>
                </a:solidFill>
                <a:latin typeface="Dosis Extra Bold"/>
              </a:rPr>
              <a:t>Code for logo recognition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7743" y="-89986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C1FF7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05679" y="5832746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3903933"/>
            <a:ext cx="4957678" cy="142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36"/>
              </a:lnSpc>
              <a:spcBef>
                <a:spcPct val="0"/>
              </a:spcBef>
            </a:pPr>
            <a:r>
              <a:rPr lang="en-US" sz="9447" spc="-94">
                <a:solidFill>
                  <a:srgbClr val="000000"/>
                </a:solidFill>
                <a:latin typeface="Fira Sans Medium"/>
              </a:rPr>
              <a:t>Contents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85985" y="1381754"/>
            <a:ext cx="8902015" cy="7550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4231" indent="-412115" lvl="1">
              <a:lnSpc>
                <a:spcPts val="6413"/>
              </a:lnSpc>
              <a:buFont typeface="Arial"/>
              <a:buChar char="•"/>
            </a:pPr>
            <a:r>
              <a:rPr lang="en-US" sz="3817">
                <a:solidFill>
                  <a:srgbClr val="000000"/>
                </a:solidFill>
                <a:latin typeface="Fira Sans Light Bold"/>
              </a:rPr>
              <a:t>Introduction</a:t>
            </a:r>
          </a:p>
          <a:p>
            <a:pPr marL="824231" indent="-412115" lvl="1">
              <a:lnSpc>
                <a:spcPts val="9544"/>
              </a:lnSpc>
              <a:buFont typeface="Arial"/>
              <a:buChar char="•"/>
            </a:pPr>
            <a:r>
              <a:rPr lang="en-US" sz="3817">
                <a:solidFill>
                  <a:srgbClr val="000000"/>
                </a:solidFill>
                <a:latin typeface="Fira Sans Light Bold"/>
              </a:rPr>
              <a:t>Literature Survey</a:t>
            </a:r>
          </a:p>
          <a:p>
            <a:pPr marL="824231" indent="-412115" lvl="1">
              <a:lnSpc>
                <a:spcPts val="9544"/>
              </a:lnSpc>
              <a:buFont typeface="Arial"/>
              <a:buChar char="•"/>
            </a:pPr>
            <a:r>
              <a:rPr lang="en-US" sz="3817">
                <a:solidFill>
                  <a:srgbClr val="000000"/>
                </a:solidFill>
                <a:latin typeface="Fira Sans Light Bold"/>
              </a:rPr>
              <a:t>Block Diagram of project </a:t>
            </a:r>
          </a:p>
          <a:p>
            <a:pPr marL="824231" indent="-412115" lvl="1">
              <a:lnSpc>
                <a:spcPts val="6260"/>
              </a:lnSpc>
              <a:buFont typeface="Arial"/>
              <a:buChar char="•"/>
            </a:pPr>
            <a:r>
              <a:rPr lang="en-US" sz="3817">
                <a:solidFill>
                  <a:srgbClr val="000000"/>
                </a:solidFill>
                <a:latin typeface="Fira Sans Light Bold"/>
              </a:rPr>
              <a:t>Resources (Hardware and/or Software, dataset)</a:t>
            </a:r>
          </a:p>
          <a:p>
            <a:pPr marL="824231" indent="-412115" lvl="1">
              <a:lnSpc>
                <a:spcPts val="9544"/>
              </a:lnSpc>
              <a:buFont typeface="Arial"/>
              <a:buChar char="•"/>
            </a:pPr>
            <a:r>
              <a:rPr lang="en-US" sz="3817">
                <a:solidFill>
                  <a:srgbClr val="000000"/>
                </a:solidFill>
                <a:latin typeface="Fira Sans Light Bold"/>
              </a:rPr>
              <a:t>Experimentation and Results</a:t>
            </a:r>
          </a:p>
          <a:p>
            <a:pPr marL="824231" indent="-412115" lvl="1">
              <a:lnSpc>
                <a:spcPts val="4504"/>
              </a:lnSpc>
              <a:buFont typeface="Arial"/>
              <a:buChar char="•"/>
            </a:pPr>
            <a:r>
              <a:rPr lang="en-US" sz="3817">
                <a:solidFill>
                  <a:srgbClr val="000000"/>
                </a:solidFill>
                <a:latin typeface="Fira Sans Light Bold"/>
              </a:rPr>
              <a:t>Plan of work</a:t>
            </a:r>
          </a:p>
          <a:p>
            <a:pPr marL="824231" indent="-412115" lvl="1">
              <a:lnSpc>
                <a:spcPts val="9544"/>
              </a:lnSpc>
              <a:buFont typeface="Arial"/>
              <a:buChar char="•"/>
            </a:pPr>
            <a:r>
              <a:rPr lang="en-US" sz="3817">
                <a:solidFill>
                  <a:srgbClr val="000000"/>
                </a:solidFill>
                <a:latin typeface="Fira Sans Light Bold"/>
              </a:rPr>
              <a:t>References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17482" y="3454841"/>
            <a:ext cx="5936097" cy="5140687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6393199" y="3454841"/>
            <a:ext cx="5936097" cy="5140687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257963" y="671253"/>
            <a:ext cx="5895887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References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95196" y="2120414"/>
            <a:ext cx="12965396" cy="620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1481" indent="-430741" lvl="1">
              <a:lnSpc>
                <a:spcPts val="6224"/>
              </a:lnSpc>
              <a:buFont typeface="Arial"/>
              <a:buChar char="•"/>
            </a:pPr>
            <a:r>
              <a:rPr lang="en-US" sz="3990" spc="-39" u="sng">
                <a:solidFill>
                  <a:srgbClr val="000000"/>
                </a:solidFill>
                <a:latin typeface="Fira Sans Medium"/>
                <a:hlinkClick r:id="rId2" tooltip="https://eloquentarduino.com/esp32-cam-image-recognition/"/>
              </a:rPr>
              <a:t>https://eloquentarduino.com/esp32-cam-image-recognition/</a:t>
            </a:r>
          </a:p>
          <a:p>
            <a:pPr marL="861481" indent="-430741" lvl="1">
              <a:lnSpc>
                <a:spcPts val="6224"/>
              </a:lnSpc>
              <a:buFont typeface="Arial"/>
              <a:buChar char="•"/>
            </a:pPr>
            <a:r>
              <a:rPr lang="en-US" sz="3990" spc="-39" u="sng">
                <a:solidFill>
                  <a:srgbClr val="000000"/>
                </a:solidFill>
                <a:latin typeface="Fira Sans Medium"/>
                <a:hlinkClick r:id="rId3" tooltip="https://ieeexplore.ieee.org/document/9632693"/>
              </a:rPr>
              <a:t>https://ieeexplore.ieee.org/document/9632693</a:t>
            </a:r>
          </a:p>
          <a:p>
            <a:pPr marL="861481" indent="-430741" lvl="1">
              <a:lnSpc>
                <a:spcPts val="6224"/>
              </a:lnSpc>
              <a:buFont typeface="Arial"/>
              <a:buChar char="•"/>
            </a:pPr>
            <a:r>
              <a:rPr lang="en-US" sz="3990" spc="-39" u="sng">
                <a:solidFill>
                  <a:srgbClr val="000000"/>
                </a:solidFill>
                <a:latin typeface="Fira Sans Medium"/>
                <a:hlinkClick r:id="rId4" tooltip="https://ieeexplore.ieee.org/stamp/stamp.jsp?arnumber=9165744"/>
              </a:rPr>
              <a:t>https://ieeexplore.ieee.org/stamp/stamp.jsp?arnumber=9165744</a:t>
            </a:r>
          </a:p>
          <a:p>
            <a:pPr marL="861481" indent="-430741" lvl="1">
              <a:lnSpc>
                <a:spcPts val="6224"/>
              </a:lnSpc>
              <a:buFont typeface="Arial"/>
              <a:buChar char="•"/>
            </a:pPr>
            <a:r>
              <a:rPr lang="en-US" sz="3990" spc="-39" u="sng">
                <a:solidFill>
                  <a:srgbClr val="000000"/>
                </a:solidFill>
                <a:latin typeface="Fira Sans Medium"/>
                <a:hlinkClick r:id="rId5" tooltip="https://ieeexplore.ieee.org/stamp/stamp.jsp?arnumber=9615047%5C"/>
              </a:rPr>
              <a:t>https://ieeexplore.ieee.org/stamp/stamp.jsp?arnumber=9615047</a:t>
            </a:r>
          </a:p>
          <a:p>
            <a:pPr marL="861481" indent="-430741" lvl="1">
              <a:lnSpc>
                <a:spcPts val="6224"/>
              </a:lnSpc>
              <a:buFont typeface="Arial"/>
              <a:buChar char="•"/>
            </a:pPr>
            <a:r>
              <a:rPr lang="en-US" sz="3990" spc="-39" u="sng">
                <a:solidFill>
                  <a:srgbClr val="000000"/>
                </a:solidFill>
                <a:latin typeface="Fira Sans Medium"/>
                <a:hlinkClick r:id="rId6" tooltip="https://ieeexplore.ieee.org/document/8728531"/>
              </a:rPr>
              <a:t>https://ieeexplore.ieee.org/document/8728531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-843006" y="-1014494"/>
            <a:ext cx="5656969" cy="3013963"/>
            <a:chOff x="0" y="0"/>
            <a:chExt cx="5883421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83421" cy="3134614"/>
            </a:xfrm>
            <a:custGeom>
              <a:avLst/>
              <a:gdLst/>
              <a:ahLst/>
              <a:cxnLst/>
              <a:rect r="r" b="b" t="t" l="l"/>
              <a:pathLst>
                <a:path h="3134614" w="5883421">
                  <a:moveTo>
                    <a:pt x="5883421" y="1567307"/>
                  </a:moveTo>
                  <a:lnTo>
                    <a:pt x="4978546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4978419" y="0"/>
                  </a:lnTo>
                  <a:lnTo>
                    <a:pt x="5883421" y="1567307"/>
                  </a:lnTo>
                  <a:close/>
                </a:path>
              </a:pathLst>
            </a:custGeom>
            <a:solidFill>
              <a:srgbClr val="D0FFAD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4080012" y="-1014494"/>
            <a:ext cx="5656969" cy="3013963"/>
            <a:chOff x="0" y="0"/>
            <a:chExt cx="5883421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83421" cy="3134614"/>
            </a:xfrm>
            <a:custGeom>
              <a:avLst/>
              <a:gdLst/>
              <a:ahLst/>
              <a:cxnLst/>
              <a:rect r="r" b="b" t="t" l="l"/>
              <a:pathLst>
                <a:path h="3134614" w="5883421">
                  <a:moveTo>
                    <a:pt x="5883421" y="1567307"/>
                  </a:moveTo>
                  <a:lnTo>
                    <a:pt x="4978546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4978419" y="0"/>
                  </a:lnTo>
                  <a:lnTo>
                    <a:pt x="5883421" y="1567307"/>
                  </a:lnTo>
                  <a:close/>
                </a:path>
              </a:pathLst>
            </a:custGeom>
            <a:solidFill>
              <a:srgbClr val="D0FFAD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3116411" y="3990975"/>
            <a:ext cx="12055177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52"/>
              </a:lnSpc>
              <a:spcBef>
                <a:spcPct val="0"/>
              </a:spcBef>
            </a:pPr>
            <a:r>
              <a:rPr lang="en-US" sz="17127" spc="-171">
                <a:solidFill>
                  <a:srgbClr val="F4F4F4"/>
                </a:solidFill>
                <a:latin typeface="Bukhari Script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108208" y="6935337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2743350"/>
            <a:ext cx="6159945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Introduction</a:t>
            </a:r>
          </a:p>
        </p:txBody>
      </p:sp>
      <p:grpSp>
        <p:nvGrpSpPr>
          <p:cNvPr name="Group 5" id="5"/>
          <p:cNvGrpSpPr/>
          <p:nvPr/>
        </p:nvGrpSpPr>
        <p:grpSpPr>
          <a:xfrm rot="-10800000">
            <a:off x="2467502" y="7432810"/>
            <a:ext cx="3480308" cy="301396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498862" y="6168351"/>
            <a:ext cx="3378391" cy="2925703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7819331" y="1645105"/>
            <a:ext cx="9439969" cy="7935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189" indent="-298094" lvl="1">
              <a:lnSpc>
                <a:spcPts val="3313"/>
              </a:lnSpc>
              <a:buFont typeface="Arial"/>
              <a:buChar char="•"/>
            </a:pPr>
            <a:r>
              <a:rPr lang="en-US" sz="2761" spc="-27">
                <a:solidFill>
                  <a:srgbClr val="000000"/>
                </a:solidFill>
                <a:latin typeface="Fira Sans Medium"/>
              </a:rPr>
              <a:t>Our current linear economy is unsustainable and is causing harm to the planet.</a:t>
            </a:r>
          </a:p>
          <a:p>
            <a:pPr marL="596189" indent="-298094" lvl="1">
              <a:lnSpc>
                <a:spcPts val="3313"/>
              </a:lnSpc>
              <a:buFont typeface="Arial"/>
              <a:buChar char="•"/>
            </a:pPr>
            <a:r>
              <a:rPr lang="en-US" sz="2761" spc="-27">
                <a:solidFill>
                  <a:srgbClr val="000000"/>
                </a:solidFill>
                <a:latin typeface="Fira Sans Medium"/>
              </a:rPr>
              <a:t>We need to adopt a circular economy model that mimics nature's infinite cycles to ensure a sustainable future for all.</a:t>
            </a:r>
          </a:p>
          <a:p>
            <a:pPr marL="596189" indent="-298094" lvl="1">
              <a:lnSpc>
                <a:spcPts val="3313"/>
              </a:lnSpc>
              <a:buFont typeface="Arial"/>
              <a:buChar char="•"/>
            </a:pPr>
            <a:r>
              <a:rPr lang="en-US" sz="2761" spc="-27">
                <a:solidFill>
                  <a:srgbClr val="000000"/>
                </a:solidFill>
                <a:latin typeface="Fira Sans Medium"/>
              </a:rPr>
              <a:t>One major challenge in implementing a circular economy is managing waste.</a:t>
            </a:r>
          </a:p>
          <a:p>
            <a:pPr marL="596189" indent="-298094" lvl="1">
              <a:lnSpc>
                <a:spcPts val="3313"/>
              </a:lnSpc>
              <a:buFont typeface="Arial"/>
              <a:buChar char="•"/>
            </a:pPr>
            <a:r>
              <a:rPr lang="en-US" sz="2761" spc="-27">
                <a:solidFill>
                  <a:srgbClr val="000000"/>
                </a:solidFill>
                <a:latin typeface="Fira Sans Medium"/>
              </a:rPr>
              <a:t>To tackle this problem, we propose the idea of a "Smart Bin" that combines waste management with data collection.</a:t>
            </a:r>
          </a:p>
          <a:p>
            <a:pPr marL="596189" indent="-298094" lvl="1">
              <a:lnSpc>
                <a:spcPts val="3313"/>
              </a:lnSpc>
              <a:buFont typeface="Arial"/>
              <a:buChar char="•"/>
            </a:pPr>
            <a:r>
              <a:rPr lang="en-US" sz="2761" spc="-27">
                <a:solidFill>
                  <a:srgbClr val="000000"/>
                </a:solidFill>
                <a:latin typeface="Fira Sans Medium"/>
              </a:rPr>
              <a:t>The Smart Bin will use sensors to monitor the amount and types of waste deposited, and communicate this data to a central database.</a:t>
            </a:r>
          </a:p>
          <a:p>
            <a:pPr marL="596189" indent="-298094" lvl="1">
              <a:lnSpc>
                <a:spcPts val="3313"/>
              </a:lnSpc>
              <a:buFont typeface="Arial"/>
              <a:buChar char="•"/>
            </a:pPr>
            <a:r>
              <a:rPr lang="en-US" sz="2761" spc="-27">
                <a:solidFill>
                  <a:srgbClr val="000000"/>
                </a:solidFill>
                <a:latin typeface="Fira Sans Medium"/>
              </a:rPr>
              <a:t>This data will be used to inform waste management strategies and identify opportunities for recycling and upcycling.</a:t>
            </a:r>
          </a:p>
          <a:p>
            <a:pPr marL="596189" indent="-298094" lvl="1">
              <a:lnSpc>
                <a:spcPts val="3313"/>
              </a:lnSpc>
              <a:buFont typeface="Arial"/>
              <a:buChar char="•"/>
            </a:pPr>
            <a:r>
              <a:rPr lang="en-US" sz="2761" spc="-27">
                <a:solidFill>
                  <a:srgbClr val="000000"/>
                </a:solidFill>
                <a:latin typeface="Fira Sans Medium"/>
              </a:rPr>
              <a:t>By implementing the Smart Bin system, we can reduce the amount of waste sent to landfills and promote a more sustainable and circular economy.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177041" y="-5604901"/>
            <a:ext cx="14835659" cy="7523312"/>
            <a:chOff x="0" y="0"/>
            <a:chExt cx="4120886" cy="20897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20886" cy="2089743"/>
            </a:xfrm>
            <a:custGeom>
              <a:avLst/>
              <a:gdLst/>
              <a:ahLst/>
              <a:cxnLst/>
              <a:rect r="r" b="b" t="t" l="l"/>
              <a:pathLst>
                <a:path h="2089743" w="4120886">
                  <a:moveTo>
                    <a:pt x="4120886" y="1044871"/>
                  </a:moveTo>
                  <a:lnTo>
                    <a:pt x="3216011" y="2089743"/>
                  </a:lnTo>
                  <a:lnTo>
                    <a:pt x="904875" y="2089743"/>
                  </a:lnTo>
                  <a:lnTo>
                    <a:pt x="0" y="1044871"/>
                  </a:lnTo>
                  <a:lnTo>
                    <a:pt x="904875" y="0"/>
                  </a:lnTo>
                  <a:lnTo>
                    <a:pt x="3215884" y="0"/>
                  </a:lnTo>
                  <a:lnTo>
                    <a:pt x="4120886" y="1044871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515432" y="385762"/>
            <a:ext cx="895732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FFFFF"/>
                </a:solidFill>
                <a:latin typeface="Fira Sans Medium"/>
              </a:rPr>
              <a:t>Brief Objective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0010" y="2755276"/>
            <a:ext cx="11279802" cy="650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387" indent="-334693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Fira Sans Medium"/>
              </a:rPr>
              <a:t>Malls lack efficient waste management systems, resulting in an inability to accurately monitor and record waste generated by different F&amp;B companies.</a:t>
            </a:r>
          </a:p>
          <a:p>
            <a:pPr marL="669387" indent="-334693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Fira Sans Medium"/>
              </a:rPr>
              <a:t>Specifically, the existing waste management systems in malls have difficulty in identifying and recording the waste generated by individual F&amp;B companies.</a:t>
            </a:r>
          </a:p>
          <a:p>
            <a:pPr marL="669387" indent="-334693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Fira Sans Medium"/>
              </a:rPr>
              <a:t>This leads to a lack of accountability and difficulty in assessing the environmental impact of each F&amp;B company in the mall.</a:t>
            </a:r>
          </a:p>
          <a:p>
            <a:pPr marL="669387" indent="-334693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Fira Sans Medium"/>
              </a:rPr>
              <a:t>Additionally, the current waste management systems do not effectively address the issue of overflowing bins, causing inconvenience and hygiene problems for visitors.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077286" y="3380523"/>
            <a:ext cx="4596767" cy="4708596"/>
          </a:xfrm>
          <a:custGeom>
            <a:avLst/>
            <a:gdLst/>
            <a:ahLst/>
            <a:cxnLst/>
            <a:rect r="r" b="b" t="t" l="l"/>
            <a:pathLst>
              <a:path h="4708596" w="4596767">
                <a:moveTo>
                  <a:pt x="0" y="0"/>
                </a:moveTo>
                <a:lnTo>
                  <a:pt x="4596767" y="0"/>
                </a:lnTo>
                <a:lnTo>
                  <a:pt x="4596767" y="4708595"/>
                </a:lnTo>
                <a:lnTo>
                  <a:pt x="0" y="4708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222109"/>
            <a:ext cx="3364925" cy="1847955"/>
            <a:chOff x="0" y="0"/>
            <a:chExt cx="4486566" cy="246394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448656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A181"/>
                  </a:solidFill>
                  <a:latin typeface="Fira Sans Medium"/>
                </a:rPr>
                <a:t>2015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074349"/>
              <a:ext cx="4486566" cy="1389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Fira Sans Light Bold"/>
                </a:rPr>
                <a:t>Smart Bin: A Novel Approach for Efficient and Effective Waste Management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14153" y="7221886"/>
            <a:ext cx="3364925" cy="1495753"/>
            <a:chOff x="0" y="0"/>
            <a:chExt cx="4486566" cy="199433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448656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A181"/>
                  </a:solidFill>
                  <a:latin typeface="Fira Sans Medium"/>
                </a:rPr>
                <a:t>2017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074646"/>
              <a:ext cx="448656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Fira Sans Light Bold"/>
                </a:rPr>
                <a:t>Smart Bin: An Intelligent Waste Management System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891852" y="7222109"/>
            <a:ext cx="3364925" cy="1848178"/>
            <a:chOff x="0" y="0"/>
            <a:chExt cx="4486566" cy="246423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448656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A181"/>
                  </a:solidFill>
                  <a:latin typeface="Fira Sans Medium"/>
                </a:rPr>
                <a:t>Present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74646"/>
              <a:ext cx="4486566" cy="1389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Fira Sans Light Bold"/>
                </a:rPr>
                <a:t>Smart Bin: An approach using Machine learning and IOT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03003" y="7221886"/>
            <a:ext cx="3364925" cy="2200603"/>
            <a:chOff x="0" y="0"/>
            <a:chExt cx="4486566" cy="293413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448656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A181"/>
                  </a:solidFill>
                  <a:latin typeface="Fira Sans Medium"/>
                </a:rPr>
                <a:t>2019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74646"/>
              <a:ext cx="4486566" cy="1859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Fira Sans Light Bold"/>
                </a:rPr>
                <a:t>Design and Implementation of a Smart Bin System for Waste Management Using IoT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314153" y="732452"/>
            <a:ext cx="895732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Literature Review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6762057"/>
            <a:ext cx="17256195" cy="348308"/>
            <a:chOff x="0" y="0"/>
            <a:chExt cx="23008260" cy="464410"/>
          </a:xfrm>
        </p:grpSpPr>
        <p:sp>
          <p:nvSpPr>
            <p:cNvPr name="AutoShape 16" id="16"/>
            <p:cNvSpPr/>
            <p:nvPr/>
          </p:nvSpPr>
          <p:spPr>
            <a:xfrm rot="0">
              <a:off x="315689" y="219505"/>
              <a:ext cx="22692571" cy="0"/>
            </a:xfrm>
            <a:prstGeom prst="line">
              <a:avLst/>
            </a:prstGeom>
            <a:ln cap="rnd" w="25400">
              <a:solidFill>
                <a:srgbClr val="004651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7" id="17"/>
            <p:cNvGrpSpPr/>
            <p:nvPr/>
          </p:nvGrpSpPr>
          <p:grpSpPr>
            <a:xfrm rot="0">
              <a:off x="0" y="0"/>
              <a:ext cx="506938" cy="439010"/>
              <a:chOff x="0" y="0"/>
              <a:chExt cx="3619627" cy="313461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619627" cy="3134614"/>
              </a:xfrm>
              <a:custGeom>
                <a:avLst/>
                <a:gdLst/>
                <a:ahLst/>
                <a:cxnLst/>
                <a:rect r="r" b="b" t="t" l="l"/>
                <a:pathLst>
                  <a:path h="3134614" w="3619627">
                    <a:moveTo>
                      <a:pt x="3619627" y="1567307"/>
                    </a:moveTo>
                    <a:lnTo>
                      <a:pt x="2714752" y="3134614"/>
                    </a:lnTo>
                    <a:lnTo>
                      <a:pt x="904875" y="3134614"/>
                    </a:lnTo>
                    <a:lnTo>
                      <a:pt x="0" y="1567307"/>
                    </a:lnTo>
                    <a:lnTo>
                      <a:pt x="904875" y="0"/>
                    </a:lnTo>
                    <a:lnTo>
                      <a:pt x="2714625" y="0"/>
                    </a:lnTo>
                    <a:lnTo>
                      <a:pt x="3619627" y="1567307"/>
                    </a:lnTo>
                    <a:close/>
                  </a:path>
                </a:pathLst>
              </a:custGeom>
              <a:solidFill>
                <a:srgbClr val="004651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5713938" y="0"/>
              <a:ext cx="506938" cy="439010"/>
              <a:chOff x="0" y="0"/>
              <a:chExt cx="3619627" cy="313461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619627" cy="3134614"/>
              </a:xfrm>
              <a:custGeom>
                <a:avLst/>
                <a:gdLst/>
                <a:ahLst/>
                <a:cxnLst/>
                <a:rect r="r" b="b" t="t" l="l"/>
                <a:pathLst>
                  <a:path h="3134614" w="3619627">
                    <a:moveTo>
                      <a:pt x="3619627" y="1567307"/>
                    </a:moveTo>
                    <a:lnTo>
                      <a:pt x="2714752" y="3134614"/>
                    </a:lnTo>
                    <a:lnTo>
                      <a:pt x="904875" y="3134614"/>
                    </a:lnTo>
                    <a:lnTo>
                      <a:pt x="0" y="1567307"/>
                    </a:lnTo>
                    <a:lnTo>
                      <a:pt x="904875" y="0"/>
                    </a:lnTo>
                    <a:lnTo>
                      <a:pt x="2714625" y="0"/>
                    </a:lnTo>
                    <a:lnTo>
                      <a:pt x="3619627" y="1567307"/>
                    </a:lnTo>
                    <a:close/>
                  </a:path>
                </a:pathLst>
              </a:custGeom>
              <a:solidFill>
                <a:srgbClr val="004651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11432015" y="25400"/>
              <a:ext cx="506938" cy="439010"/>
              <a:chOff x="0" y="0"/>
              <a:chExt cx="3619627" cy="3134614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3619627" cy="3134614"/>
              </a:xfrm>
              <a:custGeom>
                <a:avLst/>
                <a:gdLst/>
                <a:ahLst/>
                <a:cxnLst/>
                <a:rect r="r" b="b" t="t" l="l"/>
                <a:pathLst>
                  <a:path h="3134614" w="3619627">
                    <a:moveTo>
                      <a:pt x="3619627" y="1567307"/>
                    </a:moveTo>
                    <a:lnTo>
                      <a:pt x="2714752" y="3134614"/>
                    </a:lnTo>
                    <a:lnTo>
                      <a:pt x="904875" y="3134614"/>
                    </a:lnTo>
                    <a:lnTo>
                      <a:pt x="0" y="1567307"/>
                    </a:lnTo>
                    <a:lnTo>
                      <a:pt x="904875" y="0"/>
                    </a:lnTo>
                    <a:lnTo>
                      <a:pt x="2714625" y="0"/>
                    </a:lnTo>
                    <a:lnTo>
                      <a:pt x="3619627" y="1567307"/>
                    </a:lnTo>
                    <a:close/>
                  </a:path>
                </a:pathLst>
              </a:custGeom>
              <a:solidFill>
                <a:srgbClr val="004651"/>
              </a:solid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17150093" y="0"/>
              <a:ext cx="506938" cy="439010"/>
              <a:chOff x="0" y="0"/>
              <a:chExt cx="3619627" cy="3134614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3619627" cy="3134614"/>
              </a:xfrm>
              <a:custGeom>
                <a:avLst/>
                <a:gdLst/>
                <a:ahLst/>
                <a:cxnLst/>
                <a:rect r="r" b="b" t="t" l="l"/>
                <a:pathLst>
                  <a:path h="3134614" w="3619627">
                    <a:moveTo>
                      <a:pt x="3619627" y="1567307"/>
                    </a:moveTo>
                    <a:lnTo>
                      <a:pt x="2714752" y="3134614"/>
                    </a:lnTo>
                    <a:lnTo>
                      <a:pt x="904875" y="3134614"/>
                    </a:lnTo>
                    <a:lnTo>
                      <a:pt x="0" y="1567307"/>
                    </a:lnTo>
                    <a:lnTo>
                      <a:pt x="904875" y="0"/>
                    </a:lnTo>
                    <a:lnTo>
                      <a:pt x="2714625" y="0"/>
                    </a:lnTo>
                    <a:lnTo>
                      <a:pt x="3619627" y="1567307"/>
                    </a:lnTo>
                    <a:close/>
                  </a:path>
                </a:pathLst>
              </a:custGeom>
              <a:solidFill>
                <a:srgbClr val="004651"/>
              </a:solidFill>
            </p:spPr>
          </p:sp>
        </p:grpSp>
      </p:grpSp>
      <p:grpSp>
        <p:nvGrpSpPr>
          <p:cNvPr name="Group 25" id="25"/>
          <p:cNvGrpSpPr/>
          <p:nvPr/>
        </p:nvGrpSpPr>
        <p:grpSpPr>
          <a:xfrm rot="0">
            <a:off x="15158543" y="1504969"/>
            <a:ext cx="4201515" cy="3638531"/>
            <a:chOff x="0" y="0"/>
            <a:chExt cx="3619627" cy="313461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5272843" y="2658457"/>
            <a:ext cx="2977778" cy="2578770"/>
            <a:chOff x="0" y="0"/>
            <a:chExt cx="3619627" cy="313461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5215693" y="3407454"/>
            <a:ext cx="2481390" cy="2148895"/>
            <a:chOff x="0" y="0"/>
            <a:chExt cx="3619627" cy="313461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028700" y="3247052"/>
            <a:ext cx="13118380" cy="2223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6"/>
              </a:lnSpc>
              <a:spcBef>
                <a:spcPct val="0"/>
              </a:spcBef>
            </a:pPr>
            <a:r>
              <a:rPr lang="en-US" sz="3161">
                <a:solidFill>
                  <a:srgbClr val="000000"/>
                </a:solidFill>
                <a:latin typeface="Fira Sans Light Bold"/>
              </a:rPr>
              <a:t>Waste Wizard</a:t>
            </a:r>
            <a:r>
              <a:rPr lang="en-US" sz="3161">
                <a:solidFill>
                  <a:srgbClr val="000000"/>
                </a:solidFill>
                <a:latin typeface="Fira Sans Light Bold"/>
              </a:rPr>
              <a:t> is a waste management system that uses technology to monitor and manage waste collection and disposal. The technology typically involves the use of sensors and software to track the fill level of a waste bin and predict when it needs to be emptied.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108208" y="6935337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2743350"/>
            <a:ext cx="6159945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System Description</a:t>
            </a:r>
          </a:p>
        </p:txBody>
      </p:sp>
      <p:grpSp>
        <p:nvGrpSpPr>
          <p:cNvPr name="Group 5" id="5"/>
          <p:cNvGrpSpPr/>
          <p:nvPr/>
        </p:nvGrpSpPr>
        <p:grpSpPr>
          <a:xfrm rot="-10800000">
            <a:off x="2467502" y="7432810"/>
            <a:ext cx="3480308" cy="301396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498862" y="6168351"/>
            <a:ext cx="3378391" cy="2925703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799551" y="1362056"/>
            <a:ext cx="9554875" cy="2415559"/>
            <a:chOff x="0" y="0"/>
            <a:chExt cx="12739833" cy="322074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12739833" cy="836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89"/>
                </a:lnSpc>
                <a:spcBef>
                  <a:spcPct val="0"/>
                </a:spcBef>
              </a:pPr>
              <a:r>
                <a:rPr lang="en-US" sz="4158">
                  <a:solidFill>
                    <a:srgbClr val="000000"/>
                  </a:solidFill>
                  <a:latin typeface="Fira Sans Medium"/>
                </a:rPr>
                <a:t>Computing hardware: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227556"/>
              <a:ext cx="12739833" cy="19931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23425" indent="-311713" lvl="1">
                <a:lnSpc>
                  <a:spcPts val="4042"/>
                </a:lnSpc>
                <a:buFont typeface="Arial"/>
                <a:buChar char="•"/>
              </a:pPr>
              <a:r>
                <a:rPr lang="en-US" sz="2887">
                  <a:solidFill>
                    <a:srgbClr val="000000"/>
                  </a:solidFill>
                  <a:latin typeface="Fira Sans Light Bold"/>
                </a:rPr>
                <a:t>ESP 32 CAM module</a:t>
              </a:r>
            </a:p>
            <a:p>
              <a:pPr marL="623425" indent="-311713" lvl="1">
                <a:lnSpc>
                  <a:spcPts val="4042"/>
                </a:lnSpc>
                <a:buFont typeface="Arial"/>
                <a:buChar char="•"/>
              </a:pPr>
              <a:r>
                <a:rPr lang="en-US" sz="2887">
                  <a:solidFill>
                    <a:srgbClr val="000000"/>
                  </a:solidFill>
                  <a:latin typeface="Fira Sans Light Bold"/>
                </a:rPr>
                <a:t>Arduino UNO</a:t>
              </a:r>
            </a:p>
            <a:p>
              <a:pPr marL="623425" indent="-311713" lvl="1">
                <a:lnSpc>
                  <a:spcPts val="4042"/>
                </a:lnSpc>
                <a:buFont typeface="Arial"/>
                <a:buChar char="•"/>
              </a:pPr>
              <a:r>
                <a:rPr lang="en-US" sz="2887">
                  <a:solidFill>
                    <a:srgbClr val="000000"/>
                  </a:solidFill>
                  <a:latin typeface="Fira Sans Light Bold"/>
                </a:rPr>
                <a:t>LCD Touch Screen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733125" y="7110767"/>
            <a:ext cx="8272402" cy="2309778"/>
            <a:chOff x="0" y="0"/>
            <a:chExt cx="11029869" cy="307970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11029869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Fira Sans Medium"/>
                </a:rPr>
                <a:t>Sensing Devices: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63367"/>
              <a:ext cx="11029869" cy="2016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26106" indent="-313053" lvl="1">
                <a:lnSpc>
                  <a:spcPts val="4059"/>
                </a:lnSpc>
                <a:buFont typeface="Arial"/>
                <a:buChar char="•"/>
              </a:pPr>
              <a:r>
                <a:rPr lang="en-US" sz="2899">
                  <a:solidFill>
                    <a:srgbClr val="000000"/>
                  </a:solidFill>
                  <a:latin typeface="Fira Sans Light Bold"/>
                </a:rPr>
                <a:t>Ultrasonic Sensor</a:t>
              </a:r>
            </a:p>
            <a:p>
              <a:pPr marL="626106" indent="-313053" lvl="1">
                <a:lnSpc>
                  <a:spcPts val="4059"/>
                </a:lnSpc>
                <a:buFont typeface="Arial"/>
                <a:buChar char="•"/>
              </a:pPr>
              <a:r>
                <a:rPr lang="en-US" sz="2899">
                  <a:solidFill>
                    <a:srgbClr val="000000"/>
                  </a:solidFill>
                  <a:latin typeface="Fira Sans Light Bold"/>
                </a:rPr>
                <a:t>Load Cell</a:t>
              </a:r>
            </a:p>
            <a:p>
              <a:pPr>
                <a:lnSpc>
                  <a:spcPts val="40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8799551" y="4010675"/>
            <a:ext cx="827240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8733125" y="6877404"/>
            <a:ext cx="827240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8733125" y="4244037"/>
            <a:ext cx="9554875" cy="2415559"/>
            <a:chOff x="0" y="0"/>
            <a:chExt cx="12739833" cy="322074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0"/>
              <a:ext cx="12739833" cy="836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89"/>
                </a:lnSpc>
                <a:spcBef>
                  <a:spcPct val="0"/>
                </a:spcBef>
              </a:pPr>
              <a:r>
                <a:rPr lang="en-US" sz="4158">
                  <a:solidFill>
                    <a:srgbClr val="000000"/>
                  </a:solidFill>
                  <a:latin typeface="Fira Sans Medium"/>
                </a:rPr>
                <a:t>Electrical Components: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227556"/>
              <a:ext cx="12739833" cy="19931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23425" indent="-311713" lvl="1">
                <a:lnSpc>
                  <a:spcPts val="4042"/>
                </a:lnSpc>
                <a:buFont typeface="Arial"/>
                <a:buChar char="•"/>
              </a:pPr>
              <a:r>
                <a:rPr lang="en-US" sz="2887">
                  <a:solidFill>
                    <a:srgbClr val="000000"/>
                  </a:solidFill>
                  <a:latin typeface="Fira Sans Light Bold"/>
                </a:rPr>
                <a:t>Stepper motor</a:t>
              </a:r>
            </a:p>
            <a:p>
              <a:pPr marL="623425" indent="-311713" lvl="1">
                <a:lnSpc>
                  <a:spcPts val="4042"/>
                </a:lnSpc>
                <a:buFont typeface="Arial"/>
                <a:buChar char="•"/>
              </a:pPr>
              <a:r>
                <a:rPr lang="en-US" sz="2887">
                  <a:solidFill>
                    <a:srgbClr val="000000"/>
                  </a:solidFill>
                  <a:latin typeface="Fira Sans Light Bold"/>
                </a:rPr>
                <a:t>ULN2003 Motor Driver</a:t>
              </a:r>
            </a:p>
            <a:p>
              <a:pPr marL="623425" indent="-311713" lvl="1">
                <a:lnSpc>
                  <a:spcPts val="4042"/>
                </a:lnSpc>
                <a:buFont typeface="Arial"/>
                <a:buChar char="•"/>
              </a:pPr>
              <a:r>
                <a:rPr lang="en-US" sz="2887">
                  <a:solidFill>
                    <a:srgbClr val="000000"/>
                  </a:solidFill>
                  <a:latin typeface="Fira Sans Light Bold"/>
                </a:rPr>
                <a:t>HX711 Amplifier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2226" y="2509473"/>
            <a:ext cx="2241274" cy="924339"/>
            <a:chOff x="0" y="0"/>
            <a:chExt cx="590294" cy="2434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0294" cy="243447"/>
            </a:xfrm>
            <a:custGeom>
              <a:avLst/>
              <a:gdLst/>
              <a:ahLst/>
              <a:cxnLst/>
              <a:rect r="r" b="b" t="t" l="l"/>
              <a:pathLst>
                <a:path h="243447" w="590294">
                  <a:moveTo>
                    <a:pt x="121724" y="0"/>
                  </a:moveTo>
                  <a:lnTo>
                    <a:pt x="468571" y="0"/>
                  </a:lnTo>
                  <a:cubicBezTo>
                    <a:pt x="535797" y="0"/>
                    <a:pt x="590294" y="54498"/>
                    <a:pt x="590294" y="121724"/>
                  </a:cubicBezTo>
                  <a:lnTo>
                    <a:pt x="590294" y="121724"/>
                  </a:lnTo>
                  <a:cubicBezTo>
                    <a:pt x="590294" y="154007"/>
                    <a:pt x="577470" y="184968"/>
                    <a:pt x="554642" y="207795"/>
                  </a:cubicBezTo>
                  <a:cubicBezTo>
                    <a:pt x="531815" y="230623"/>
                    <a:pt x="500854" y="243447"/>
                    <a:pt x="468571" y="243447"/>
                  </a:cubicBezTo>
                  <a:lnTo>
                    <a:pt x="121724" y="243447"/>
                  </a:lnTo>
                  <a:cubicBezTo>
                    <a:pt x="89441" y="243447"/>
                    <a:pt x="58480" y="230623"/>
                    <a:pt x="35652" y="207795"/>
                  </a:cubicBezTo>
                  <a:cubicBezTo>
                    <a:pt x="12824" y="184968"/>
                    <a:pt x="0" y="154007"/>
                    <a:pt x="0" y="121724"/>
                  </a:cubicBezTo>
                  <a:lnTo>
                    <a:pt x="0" y="121724"/>
                  </a:lnTo>
                  <a:cubicBezTo>
                    <a:pt x="0" y="89441"/>
                    <a:pt x="12824" y="58480"/>
                    <a:pt x="35652" y="35652"/>
                  </a:cubicBezTo>
                  <a:cubicBezTo>
                    <a:pt x="58480" y="12824"/>
                    <a:pt x="89441" y="0"/>
                    <a:pt x="12172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Dosis Extra Bold"/>
                </a:rPr>
                <a:t>Video Capture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681255" y="4119770"/>
            <a:ext cx="2514600" cy="1023730"/>
            <a:chOff x="0" y="0"/>
            <a:chExt cx="662281" cy="2696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2281" cy="269624"/>
            </a:xfrm>
            <a:custGeom>
              <a:avLst/>
              <a:gdLst/>
              <a:ahLst/>
              <a:cxnLst/>
              <a:rect r="r" b="b" t="t" l="l"/>
              <a:pathLst>
                <a:path h="269624" w="662281">
                  <a:moveTo>
                    <a:pt x="134812" y="0"/>
                  </a:moveTo>
                  <a:lnTo>
                    <a:pt x="527469" y="0"/>
                  </a:lnTo>
                  <a:cubicBezTo>
                    <a:pt x="601924" y="0"/>
                    <a:pt x="662281" y="60357"/>
                    <a:pt x="662281" y="134812"/>
                  </a:cubicBezTo>
                  <a:lnTo>
                    <a:pt x="662281" y="134812"/>
                  </a:lnTo>
                  <a:cubicBezTo>
                    <a:pt x="662281" y="170567"/>
                    <a:pt x="648078" y="204857"/>
                    <a:pt x="622796" y="230139"/>
                  </a:cubicBezTo>
                  <a:cubicBezTo>
                    <a:pt x="597514" y="255421"/>
                    <a:pt x="563224" y="269624"/>
                    <a:pt x="527469" y="269624"/>
                  </a:cubicBezTo>
                  <a:lnTo>
                    <a:pt x="134812" y="269624"/>
                  </a:lnTo>
                  <a:cubicBezTo>
                    <a:pt x="99058" y="269624"/>
                    <a:pt x="64768" y="255421"/>
                    <a:pt x="39486" y="230139"/>
                  </a:cubicBezTo>
                  <a:cubicBezTo>
                    <a:pt x="14203" y="204857"/>
                    <a:pt x="0" y="170567"/>
                    <a:pt x="0" y="134812"/>
                  </a:cubicBezTo>
                  <a:lnTo>
                    <a:pt x="0" y="134812"/>
                  </a:lnTo>
                  <a:cubicBezTo>
                    <a:pt x="0" y="99058"/>
                    <a:pt x="14203" y="64768"/>
                    <a:pt x="39486" y="39486"/>
                  </a:cubicBezTo>
                  <a:cubicBezTo>
                    <a:pt x="64768" y="14203"/>
                    <a:pt x="99058" y="0"/>
                    <a:pt x="13481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Dosis Extra Bold"/>
                </a:rPr>
                <a:t>Web Server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3433500" y="2971642"/>
            <a:ext cx="1247755" cy="165999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" id="9"/>
          <p:cNvGrpSpPr/>
          <p:nvPr/>
        </p:nvGrpSpPr>
        <p:grpSpPr>
          <a:xfrm rot="0">
            <a:off x="7925973" y="5061918"/>
            <a:ext cx="2929378" cy="996286"/>
            <a:chOff x="0" y="0"/>
            <a:chExt cx="771523" cy="2623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71523" cy="262396"/>
            </a:xfrm>
            <a:custGeom>
              <a:avLst/>
              <a:gdLst/>
              <a:ahLst/>
              <a:cxnLst/>
              <a:rect r="r" b="b" t="t" l="l"/>
              <a:pathLst>
                <a:path h="262396" w="771523">
                  <a:moveTo>
                    <a:pt x="131198" y="0"/>
                  </a:moveTo>
                  <a:lnTo>
                    <a:pt x="640325" y="0"/>
                  </a:lnTo>
                  <a:cubicBezTo>
                    <a:pt x="712784" y="0"/>
                    <a:pt x="771523" y="58739"/>
                    <a:pt x="771523" y="131198"/>
                  </a:cubicBezTo>
                  <a:lnTo>
                    <a:pt x="771523" y="131198"/>
                  </a:lnTo>
                  <a:cubicBezTo>
                    <a:pt x="771523" y="165994"/>
                    <a:pt x="757701" y="199365"/>
                    <a:pt x="733096" y="223969"/>
                  </a:cubicBezTo>
                  <a:cubicBezTo>
                    <a:pt x="708492" y="248574"/>
                    <a:pt x="675121" y="262396"/>
                    <a:pt x="640325" y="262396"/>
                  </a:cubicBezTo>
                  <a:lnTo>
                    <a:pt x="131198" y="262396"/>
                  </a:lnTo>
                  <a:cubicBezTo>
                    <a:pt x="96402" y="262396"/>
                    <a:pt x="63031" y="248574"/>
                    <a:pt x="38427" y="223969"/>
                  </a:cubicBezTo>
                  <a:cubicBezTo>
                    <a:pt x="13823" y="199365"/>
                    <a:pt x="0" y="165994"/>
                    <a:pt x="0" y="131198"/>
                  </a:cubicBezTo>
                  <a:lnTo>
                    <a:pt x="0" y="131198"/>
                  </a:lnTo>
                  <a:cubicBezTo>
                    <a:pt x="0" y="96402"/>
                    <a:pt x="13823" y="63031"/>
                    <a:pt x="38427" y="38427"/>
                  </a:cubicBezTo>
                  <a:cubicBezTo>
                    <a:pt x="63031" y="13823"/>
                    <a:pt x="96402" y="0"/>
                    <a:pt x="13119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Dosis Extra Bold"/>
                </a:rPr>
                <a:t>Image Extraction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7195855" y="4631635"/>
            <a:ext cx="730118" cy="92842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3" id="13"/>
          <p:cNvGrpSpPr/>
          <p:nvPr/>
        </p:nvGrpSpPr>
        <p:grpSpPr>
          <a:xfrm rot="0">
            <a:off x="11996263" y="4246613"/>
            <a:ext cx="2626898" cy="262689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Dosis Extra Bold"/>
                </a:rPr>
                <a:t>Classification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10855351" y="5560061"/>
            <a:ext cx="114091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681255" y="2081165"/>
            <a:ext cx="5196565" cy="1960297"/>
          </a:xfrm>
          <a:custGeom>
            <a:avLst/>
            <a:gdLst/>
            <a:ahLst/>
            <a:cxnLst/>
            <a:rect r="r" b="b" t="t" l="l"/>
            <a:pathLst>
              <a:path h="1960297" w="5196565">
                <a:moveTo>
                  <a:pt x="0" y="0"/>
                </a:moveTo>
                <a:lnTo>
                  <a:pt x="5196565" y="0"/>
                </a:lnTo>
                <a:lnTo>
                  <a:pt x="5196565" y="1960297"/>
                </a:lnTo>
                <a:lnTo>
                  <a:pt x="0" y="1960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7" t="0" r="-537" b="-19926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5255793" y="4998501"/>
            <a:ext cx="2808576" cy="1123122"/>
            <a:chOff x="0" y="0"/>
            <a:chExt cx="739707" cy="2958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39707" cy="295802"/>
            </a:xfrm>
            <a:custGeom>
              <a:avLst/>
              <a:gdLst/>
              <a:ahLst/>
              <a:cxnLst/>
              <a:rect r="r" b="b" t="t" l="l"/>
              <a:pathLst>
                <a:path h="295802" w="739707">
                  <a:moveTo>
                    <a:pt x="140583" y="0"/>
                  </a:moveTo>
                  <a:lnTo>
                    <a:pt x="599124" y="0"/>
                  </a:lnTo>
                  <a:cubicBezTo>
                    <a:pt x="676766" y="0"/>
                    <a:pt x="739707" y="62941"/>
                    <a:pt x="739707" y="140583"/>
                  </a:cubicBezTo>
                  <a:lnTo>
                    <a:pt x="739707" y="155219"/>
                  </a:lnTo>
                  <a:cubicBezTo>
                    <a:pt x="739707" y="232860"/>
                    <a:pt x="676766" y="295802"/>
                    <a:pt x="599124" y="295802"/>
                  </a:cubicBezTo>
                  <a:lnTo>
                    <a:pt x="140583" y="295802"/>
                  </a:lnTo>
                  <a:cubicBezTo>
                    <a:pt x="62941" y="295802"/>
                    <a:pt x="0" y="232860"/>
                    <a:pt x="0" y="155219"/>
                  </a:cubicBezTo>
                  <a:lnTo>
                    <a:pt x="0" y="140583"/>
                  </a:lnTo>
                  <a:cubicBezTo>
                    <a:pt x="0" y="62941"/>
                    <a:pt x="62941" y="0"/>
                    <a:pt x="1405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>
              <a:noFill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Dosis Extra Bold"/>
                </a:rPr>
                <a:t> Result published to serial monitor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14623160" y="5560061"/>
            <a:ext cx="63263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5626733" y="5804091"/>
            <a:ext cx="2299240" cy="1591332"/>
          </a:xfrm>
          <a:custGeom>
            <a:avLst/>
            <a:gdLst/>
            <a:ahLst/>
            <a:cxnLst/>
            <a:rect r="r" b="b" t="t" l="l"/>
            <a:pathLst>
              <a:path h="1591332" w="2299240">
                <a:moveTo>
                  <a:pt x="0" y="0"/>
                </a:moveTo>
                <a:lnTo>
                  <a:pt x="2299240" y="0"/>
                </a:lnTo>
                <a:lnTo>
                  <a:pt x="2299240" y="1591333"/>
                </a:lnTo>
                <a:lnTo>
                  <a:pt x="0" y="1591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8862" t="0" r="0" b="0"/>
            </a:stretch>
          </a:blipFill>
        </p:spPr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846379" y="3926627"/>
            <a:ext cx="2932967" cy="2539817"/>
            <a:chOff x="0" y="0"/>
            <a:chExt cx="4282440" cy="3708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0" t="-15397" r="0" b="-82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5621057" y="7063420"/>
            <a:ext cx="2078049" cy="1117394"/>
            <a:chOff x="0" y="0"/>
            <a:chExt cx="547305" cy="29429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47305" cy="294293"/>
            </a:xfrm>
            <a:custGeom>
              <a:avLst/>
              <a:gdLst/>
              <a:ahLst/>
              <a:cxnLst/>
              <a:rect r="r" b="b" t="t" l="l"/>
              <a:pathLst>
                <a:path h="294293" w="547305">
                  <a:moveTo>
                    <a:pt x="147147" y="0"/>
                  </a:moveTo>
                  <a:lnTo>
                    <a:pt x="400159" y="0"/>
                  </a:lnTo>
                  <a:cubicBezTo>
                    <a:pt x="439184" y="0"/>
                    <a:pt x="476612" y="15503"/>
                    <a:pt x="504207" y="43098"/>
                  </a:cubicBezTo>
                  <a:cubicBezTo>
                    <a:pt x="531802" y="70694"/>
                    <a:pt x="547305" y="108121"/>
                    <a:pt x="547305" y="147147"/>
                  </a:cubicBezTo>
                  <a:lnTo>
                    <a:pt x="547305" y="147147"/>
                  </a:lnTo>
                  <a:cubicBezTo>
                    <a:pt x="547305" y="228413"/>
                    <a:pt x="481425" y="294293"/>
                    <a:pt x="400159" y="294293"/>
                  </a:cubicBezTo>
                  <a:lnTo>
                    <a:pt x="147147" y="294293"/>
                  </a:lnTo>
                  <a:cubicBezTo>
                    <a:pt x="108121" y="294293"/>
                    <a:pt x="70694" y="278790"/>
                    <a:pt x="43098" y="251195"/>
                  </a:cubicBezTo>
                  <a:cubicBezTo>
                    <a:pt x="15503" y="223599"/>
                    <a:pt x="0" y="186172"/>
                    <a:pt x="0" y="147147"/>
                  </a:cubicBezTo>
                  <a:lnTo>
                    <a:pt x="0" y="147147"/>
                  </a:lnTo>
                  <a:cubicBezTo>
                    <a:pt x="0" y="108121"/>
                    <a:pt x="15503" y="70694"/>
                    <a:pt x="43098" y="43098"/>
                  </a:cubicBezTo>
                  <a:cubicBezTo>
                    <a:pt x="70694" y="15503"/>
                    <a:pt x="108121" y="0"/>
                    <a:pt x="14714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Dosis Extra Bold"/>
                </a:rPr>
                <a:t>Data uploaded in csv file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>
            <a:off x="16679131" y="6136095"/>
            <a:ext cx="0" cy="92732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15751384" y="2081165"/>
            <a:ext cx="1817395" cy="1576366"/>
          </a:xfrm>
          <a:custGeom>
            <a:avLst/>
            <a:gdLst/>
            <a:ahLst/>
            <a:cxnLst/>
            <a:rect r="r" b="b" t="t" l="l"/>
            <a:pathLst>
              <a:path h="1576366" w="1817395">
                <a:moveTo>
                  <a:pt x="0" y="0"/>
                </a:moveTo>
                <a:lnTo>
                  <a:pt x="1817395" y="0"/>
                </a:lnTo>
                <a:lnTo>
                  <a:pt x="1817395" y="1576366"/>
                </a:lnTo>
                <a:lnTo>
                  <a:pt x="0" y="15763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836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5285313" y="3541329"/>
            <a:ext cx="2749536" cy="906064"/>
            <a:chOff x="0" y="0"/>
            <a:chExt cx="724158" cy="23863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24158" cy="238634"/>
            </a:xfrm>
            <a:custGeom>
              <a:avLst/>
              <a:gdLst/>
              <a:ahLst/>
              <a:cxnLst/>
              <a:rect r="r" b="b" t="t" l="l"/>
              <a:pathLst>
                <a:path h="238634" w="724158">
                  <a:moveTo>
                    <a:pt x="119317" y="0"/>
                  </a:moveTo>
                  <a:lnTo>
                    <a:pt x="604841" y="0"/>
                  </a:lnTo>
                  <a:cubicBezTo>
                    <a:pt x="670738" y="0"/>
                    <a:pt x="724158" y="53420"/>
                    <a:pt x="724158" y="119317"/>
                  </a:cubicBezTo>
                  <a:lnTo>
                    <a:pt x="724158" y="119317"/>
                  </a:lnTo>
                  <a:cubicBezTo>
                    <a:pt x="724158" y="185214"/>
                    <a:pt x="670738" y="238634"/>
                    <a:pt x="604841" y="238634"/>
                  </a:cubicBezTo>
                  <a:lnTo>
                    <a:pt x="119317" y="238634"/>
                  </a:lnTo>
                  <a:cubicBezTo>
                    <a:pt x="53420" y="238634"/>
                    <a:pt x="0" y="185214"/>
                    <a:pt x="0" y="119317"/>
                  </a:cubicBezTo>
                  <a:lnTo>
                    <a:pt x="0" y="119317"/>
                  </a:lnTo>
                  <a:cubicBezTo>
                    <a:pt x="0" y="53420"/>
                    <a:pt x="53420" y="0"/>
                    <a:pt x="11931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Dosis Extra Bold"/>
                </a:rPr>
                <a:t>Load Cell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>
            <a:off x="16660081" y="4447393"/>
            <a:ext cx="0" cy="55110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11789144" y="2221088"/>
            <a:ext cx="2659868" cy="1845412"/>
          </a:xfrm>
          <a:custGeom>
            <a:avLst/>
            <a:gdLst/>
            <a:ahLst/>
            <a:cxnLst/>
            <a:rect r="r" b="b" t="t" l="l"/>
            <a:pathLst>
              <a:path h="1845412" w="2659868">
                <a:moveTo>
                  <a:pt x="0" y="0"/>
                </a:moveTo>
                <a:lnTo>
                  <a:pt x="2659868" y="0"/>
                </a:lnTo>
                <a:lnTo>
                  <a:pt x="2659868" y="1845413"/>
                </a:lnTo>
                <a:lnTo>
                  <a:pt x="0" y="18454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8241042" y="7978264"/>
            <a:ext cx="2574236" cy="1084159"/>
            <a:chOff x="0" y="0"/>
            <a:chExt cx="677988" cy="2855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77988" cy="285540"/>
            </a:xfrm>
            <a:custGeom>
              <a:avLst/>
              <a:gdLst/>
              <a:ahLst/>
              <a:cxnLst/>
              <a:rect r="r" b="b" t="t" l="l"/>
              <a:pathLst>
                <a:path h="285540" w="677988">
                  <a:moveTo>
                    <a:pt x="142770" y="0"/>
                  </a:moveTo>
                  <a:lnTo>
                    <a:pt x="535218" y="0"/>
                  </a:lnTo>
                  <a:cubicBezTo>
                    <a:pt x="614068" y="0"/>
                    <a:pt x="677988" y="63920"/>
                    <a:pt x="677988" y="142770"/>
                  </a:cubicBezTo>
                  <a:lnTo>
                    <a:pt x="677988" y="142770"/>
                  </a:lnTo>
                  <a:cubicBezTo>
                    <a:pt x="677988" y="221620"/>
                    <a:pt x="614068" y="285540"/>
                    <a:pt x="535218" y="285540"/>
                  </a:cubicBezTo>
                  <a:lnTo>
                    <a:pt x="142770" y="285540"/>
                  </a:lnTo>
                  <a:cubicBezTo>
                    <a:pt x="63920" y="285540"/>
                    <a:pt x="0" y="221620"/>
                    <a:pt x="0" y="142770"/>
                  </a:cubicBezTo>
                  <a:lnTo>
                    <a:pt x="0" y="142770"/>
                  </a:lnTo>
                  <a:cubicBezTo>
                    <a:pt x="0" y="63920"/>
                    <a:pt x="63920" y="0"/>
                    <a:pt x="1427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Dosis Extra Bold"/>
                </a:rPr>
                <a:t>Level Sensing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flipV="true">
            <a:off x="10815278" y="8180814"/>
            <a:ext cx="5844804" cy="33952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9016790" y="9186248"/>
            <a:ext cx="1443895" cy="889965"/>
          </a:xfrm>
          <a:custGeom>
            <a:avLst/>
            <a:gdLst/>
            <a:ahLst/>
            <a:cxnLst/>
            <a:rect r="r" b="b" t="t" l="l"/>
            <a:pathLst>
              <a:path h="889965" w="1443895">
                <a:moveTo>
                  <a:pt x="0" y="0"/>
                </a:moveTo>
                <a:lnTo>
                  <a:pt x="1443895" y="0"/>
                </a:lnTo>
                <a:lnTo>
                  <a:pt x="1443895" y="889966"/>
                </a:lnTo>
                <a:lnTo>
                  <a:pt x="0" y="8899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2289" r="0" b="-20676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2929828" y="7622117"/>
            <a:ext cx="858395" cy="754315"/>
          </a:xfrm>
          <a:custGeom>
            <a:avLst/>
            <a:gdLst/>
            <a:ahLst/>
            <a:cxnLst/>
            <a:rect r="r" b="b" t="t" l="l"/>
            <a:pathLst>
              <a:path h="754315" w="858395">
                <a:moveTo>
                  <a:pt x="0" y="0"/>
                </a:moveTo>
                <a:lnTo>
                  <a:pt x="858395" y="0"/>
                </a:lnTo>
                <a:lnTo>
                  <a:pt x="858395" y="754315"/>
                </a:lnTo>
                <a:lnTo>
                  <a:pt x="0" y="7543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2530203" y="8539394"/>
            <a:ext cx="1819915" cy="764364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7925973" y="4724294"/>
            <a:ext cx="3625528" cy="23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6"/>
              </a:lnSpc>
              <a:spcBef>
                <a:spcPct val="0"/>
              </a:spcBef>
            </a:pPr>
            <a:r>
              <a:rPr lang="en-US" sz="1347">
                <a:solidFill>
                  <a:srgbClr val="FFFFFF"/>
                </a:solidFill>
                <a:latin typeface="Fira Sans Light Bold"/>
              </a:rPr>
              <a:t> MjpegCollector(address=IP_ADDRESS_OF_ESP)</a:t>
            </a:r>
          </a:p>
        </p:txBody>
      </p:sp>
      <p:grpSp>
        <p:nvGrpSpPr>
          <p:cNvPr name="Group 43" id="43"/>
          <p:cNvGrpSpPr/>
          <p:nvPr/>
        </p:nvGrpSpPr>
        <p:grpSpPr>
          <a:xfrm rot="-10800000">
            <a:off x="-843006" y="-1014494"/>
            <a:ext cx="5656969" cy="3013963"/>
            <a:chOff x="0" y="0"/>
            <a:chExt cx="5883421" cy="3134614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5883421" cy="3134614"/>
            </a:xfrm>
            <a:custGeom>
              <a:avLst/>
              <a:gdLst/>
              <a:ahLst/>
              <a:cxnLst/>
              <a:rect r="r" b="b" t="t" l="l"/>
              <a:pathLst>
                <a:path h="3134614" w="5883421">
                  <a:moveTo>
                    <a:pt x="5883421" y="1567307"/>
                  </a:moveTo>
                  <a:lnTo>
                    <a:pt x="4978546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4978419" y="0"/>
                  </a:lnTo>
                  <a:lnTo>
                    <a:pt x="5883421" y="1567307"/>
                  </a:lnTo>
                  <a:close/>
                </a:path>
              </a:pathLst>
            </a:custGeom>
            <a:solidFill>
              <a:srgbClr val="D0FFAD"/>
            </a:solidFill>
          </p:spPr>
        </p:sp>
      </p:grpSp>
      <p:grpSp>
        <p:nvGrpSpPr>
          <p:cNvPr name="Group 45" id="45"/>
          <p:cNvGrpSpPr/>
          <p:nvPr/>
        </p:nvGrpSpPr>
        <p:grpSpPr>
          <a:xfrm rot="-10800000">
            <a:off x="14080012" y="-1014494"/>
            <a:ext cx="5656969" cy="3013963"/>
            <a:chOff x="0" y="0"/>
            <a:chExt cx="5883421" cy="3134614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883421" cy="3134614"/>
            </a:xfrm>
            <a:custGeom>
              <a:avLst/>
              <a:gdLst/>
              <a:ahLst/>
              <a:cxnLst/>
              <a:rect r="r" b="b" t="t" l="l"/>
              <a:pathLst>
                <a:path h="3134614" w="5883421">
                  <a:moveTo>
                    <a:pt x="5883421" y="1567307"/>
                  </a:moveTo>
                  <a:lnTo>
                    <a:pt x="4978546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4978419" y="0"/>
                  </a:lnTo>
                  <a:lnTo>
                    <a:pt x="5883421" y="1567307"/>
                  </a:lnTo>
                  <a:close/>
                </a:path>
              </a:pathLst>
            </a:custGeom>
            <a:solidFill>
              <a:srgbClr val="D0FFAD"/>
            </a:solidFill>
          </p:spPr>
        </p:sp>
      </p:grpSp>
      <p:sp>
        <p:nvSpPr>
          <p:cNvPr name="TextBox 47" id="47"/>
          <p:cNvSpPr txBox="true"/>
          <p:nvPr/>
        </p:nvSpPr>
        <p:spPr>
          <a:xfrm rot="0">
            <a:off x="2601324" y="327765"/>
            <a:ext cx="13085352" cy="140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9216">
                <a:solidFill>
                  <a:srgbClr val="FFFFFF"/>
                </a:solidFill>
                <a:latin typeface="Fira Sans Medium"/>
              </a:rPr>
              <a:t>Flow Chart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307" y="2968075"/>
            <a:ext cx="1409580" cy="1136042"/>
          </a:xfrm>
          <a:custGeom>
            <a:avLst/>
            <a:gdLst/>
            <a:ahLst/>
            <a:cxnLst/>
            <a:rect r="r" b="b" t="t" l="l"/>
            <a:pathLst>
              <a:path h="1136042" w="1409580">
                <a:moveTo>
                  <a:pt x="0" y="0"/>
                </a:moveTo>
                <a:lnTo>
                  <a:pt x="1409580" y="0"/>
                </a:lnTo>
                <a:lnTo>
                  <a:pt x="1409580" y="1136042"/>
                </a:lnTo>
                <a:lnTo>
                  <a:pt x="0" y="1136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1937" y="6557637"/>
            <a:ext cx="1585625" cy="1585625"/>
          </a:xfrm>
          <a:custGeom>
            <a:avLst/>
            <a:gdLst/>
            <a:ahLst/>
            <a:cxnLst/>
            <a:rect r="r" b="b" t="t" l="l"/>
            <a:pathLst>
              <a:path h="1585625" w="1585625">
                <a:moveTo>
                  <a:pt x="0" y="0"/>
                </a:moveTo>
                <a:lnTo>
                  <a:pt x="1585625" y="0"/>
                </a:lnTo>
                <a:lnTo>
                  <a:pt x="1585625" y="1585625"/>
                </a:lnTo>
                <a:lnTo>
                  <a:pt x="0" y="1585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53646" y="2608274"/>
            <a:ext cx="1540514" cy="1540514"/>
          </a:xfrm>
          <a:custGeom>
            <a:avLst/>
            <a:gdLst/>
            <a:ahLst/>
            <a:cxnLst/>
            <a:rect r="r" b="b" t="t" l="l"/>
            <a:pathLst>
              <a:path h="1540514" w="1540514">
                <a:moveTo>
                  <a:pt x="0" y="0"/>
                </a:moveTo>
                <a:lnTo>
                  <a:pt x="1540514" y="0"/>
                </a:lnTo>
                <a:lnTo>
                  <a:pt x="1540514" y="1540515"/>
                </a:lnTo>
                <a:lnTo>
                  <a:pt x="0" y="15405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62308" y="2515043"/>
            <a:ext cx="1035272" cy="1768321"/>
          </a:xfrm>
          <a:custGeom>
            <a:avLst/>
            <a:gdLst/>
            <a:ahLst/>
            <a:cxnLst/>
            <a:rect r="r" b="b" t="t" l="l"/>
            <a:pathLst>
              <a:path h="1768321" w="1035272">
                <a:moveTo>
                  <a:pt x="0" y="0"/>
                </a:moveTo>
                <a:lnTo>
                  <a:pt x="1035272" y="0"/>
                </a:lnTo>
                <a:lnTo>
                  <a:pt x="1035272" y="1768321"/>
                </a:lnTo>
                <a:lnTo>
                  <a:pt x="0" y="17683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27157" y="2515043"/>
            <a:ext cx="1723355" cy="1664604"/>
          </a:xfrm>
          <a:custGeom>
            <a:avLst/>
            <a:gdLst/>
            <a:ahLst/>
            <a:cxnLst/>
            <a:rect r="r" b="b" t="t" l="l"/>
            <a:pathLst>
              <a:path h="1664604" w="1723355">
                <a:moveTo>
                  <a:pt x="0" y="0"/>
                </a:moveTo>
                <a:lnTo>
                  <a:pt x="1723354" y="0"/>
                </a:lnTo>
                <a:lnTo>
                  <a:pt x="1723354" y="1664604"/>
                </a:lnTo>
                <a:lnTo>
                  <a:pt x="0" y="16646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56554" y="6065756"/>
            <a:ext cx="1612623" cy="1715557"/>
          </a:xfrm>
          <a:custGeom>
            <a:avLst/>
            <a:gdLst/>
            <a:ahLst/>
            <a:cxnLst/>
            <a:rect r="r" b="b" t="t" l="l"/>
            <a:pathLst>
              <a:path h="1715557" w="1612623">
                <a:moveTo>
                  <a:pt x="0" y="0"/>
                </a:moveTo>
                <a:lnTo>
                  <a:pt x="1612623" y="0"/>
                </a:lnTo>
                <a:lnTo>
                  <a:pt x="1612623" y="1715556"/>
                </a:lnTo>
                <a:lnTo>
                  <a:pt x="0" y="17155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57028" y="6059357"/>
            <a:ext cx="2443393" cy="1938164"/>
          </a:xfrm>
          <a:custGeom>
            <a:avLst/>
            <a:gdLst/>
            <a:ahLst/>
            <a:cxnLst/>
            <a:rect r="r" b="b" t="t" l="l"/>
            <a:pathLst>
              <a:path h="1938164" w="2443393">
                <a:moveTo>
                  <a:pt x="0" y="0"/>
                </a:moveTo>
                <a:lnTo>
                  <a:pt x="2443394" y="0"/>
                </a:lnTo>
                <a:lnTo>
                  <a:pt x="2443394" y="1938164"/>
                </a:lnTo>
                <a:lnTo>
                  <a:pt x="0" y="193816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68470" y="6447288"/>
            <a:ext cx="1786897" cy="974298"/>
            <a:chOff x="0" y="0"/>
            <a:chExt cx="2382530" cy="129906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29015" cy="529015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>
                <a:solidFill>
                  <a:srgbClr val="FFFFFF"/>
                </a:solidFill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853515" y="0"/>
              <a:ext cx="529015" cy="529015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>
                <a:solidFill>
                  <a:srgbClr val="FFFFFF"/>
                </a:solidFill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926187" y="643100"/>
              <a:ext cx="655965" cy="655965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>
                <a:solidFill>
                  <a:srgbClr val="FFFFFF"/>
                </a:solidFill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AutoShape 19" id="19"/>
            <p:cNvSpPr/>
            <p:nvPr/>
          </p:nvSpPr>
          <p:spPr>
            <a:xfrm flipV="true">
              <a:off x="454156" y="98563"/>
              <a:ext cx="1470552" cy="351601"/>
            </a:xfrm>
            <a:prstGeom prst="line">
              <a:avLst/>
            </a:prstGeom>
            <a:ln cap="flat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flipV="true">
              <a:off x="1254170" y="264507"/>
              <a:ext cx="0" cy="378592"/>
            </a:xfrm>
            <a:prstGeom prst="line">
              <a:avLst/>
            </a:prstGeom>
            <a:ln cap="flat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148427" y="4333228"/>
            <a:ext cx="1947737" cy="686222"/>
            <a:chOff x="0" y="0"/>
            <a:chExt cx="512984" cy="1807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12984" cy="180733"/>
            </a:xfrm>
            <a:custGeom>
              <a:avLst/>
              <a:gdLst/>
              <a:ahLst/>
              <a:cxnLst/>
              <a:rect r="r" b="b" t="t" l="l"/>
              <a:pathLst>
                <a:path h="180733" w="512984">
                  <a:moveTo>
                    <a:pt x="90367" y="0"/>
                  </a:moveTo>
                  <a:lnTo>
                    <a:pt x="422618" y="0"/>
                  </a:lnTo>
                  <a:cubicBezTo>
                    <a:pt x="472526" y="0"/>
                    <a:pt x="512984" y="40459"/>
                    <a:pt x="512984" y="90367"/>
                  </a:cubicBezTo>
                  <a:lnTo>
                    <a:pt x="512984" y="90367"/>
                  </a:lnTo>
                  <a:cubicBezTo>
                    <a:pt x="512984" y="114333"/>
                    <a:pt x="503464" y="137318"/>
                    <a:pt x="486517" y="154266"/>
                  </a:cubicBezTo>
                  <a:cubicBezTo>
                    <a:pt x="469570" y="171213"/>
                    <a:pt x="446584" y="180733"/>
                    <a:pt x="422618" y="180733"/>
                  </a:cubicBezTo>
                  <a:lnTo>
                    <a:pt x="90367" y="180733"/>
                  </a:lnTo>
                  <a:cubicBezTo>
                    <a:pt x="40459" y="180733"/>
                    <a:pt x="0" y="140275"/>
                    <a:pt x="0" y="90367"/>
                  </a:cubicBezTo>
                  <a:lnTo>
                    <a:pt x="0" y="90367"/>
                  </a:lnTo>
                  <a:cubicBezTo>
                    <a:pt x="0" y="40459"/>
                    <a:pt x="40459" y="0"/>
                    <a:pt x="903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Dosis Extra Bold"/>
                </a:rPr>
                <a:t>Video Capture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010376" y="4333228"/>
            <a:ext cx="2339136" cy="686222"/>
            <a:chOff x="0" y="0"/>
            <a:chExt cx="616069" cy="18073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16069" cy="180733"/>
            </a:xfrm>
            <a:custGeom>
              <a:avLst/>
              <a:gdLst/>
              <a:ahLst/>
              <a:cxnLst/>
              <a:rect r="r" b="b" t="t" l="l"/>
              <a:pathLst>
                <a:path h="180733" w="616069">
                  <a:moveTo>
                    <a:pt x="90367" y="0"/>
                  </a:moveTo>
                  <a:lnTo>
                    <a:pt x="525702" y="0"/>
                  </a:lnTo>
                  <a:cubicBezTo>
                    <a:pt x="575610" y="0"/>
                    <a:pt x="616069" y="40459"/>
                    <a:pt x="616069" y="90367"/>
                  </a:cubicBezTo>
                  <a:lnTo>
                    <a:pt x="616069" y="90367"/>
                  </a:lnTo>
                  <a:cubicBezTo>
                    <a:pt x="616069" y="114333"/>
                    <a:pt x="606548" y="137318"/>
                    <a:pt x="589601" y="154266"/>
                  </a:cubicBezTo>
                  <a:cubicBezTo>
                    <a:pt x="572654" y="171213"/>
                    <a:pt x="549669" y="180733"/>
                    <a:pt x="525702" y="180733"/>
                  </a:cubicBezTo>
                  <a:lnTo>
                    <a:pt x="90367" y="180733"/>
                  </a:lnTo>
                  <a:cubicBezTo>
                    <a:pt x="40459" y="180733"/>
                    <a:pt x="0" y="140275"/>
                    <a:pt x="0" y="90367"/>
                  </a:cubicBezTo>
                  <a:lnTo>
                    <a:pt x="0" y="90367"/>
                  </a:lnTo>
                  <a:cubicBezTo>
                    <a:pt x="0" y="40459"/>
                    <a:pt x="40459" y="0"/>
                    <a:pt x="903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Dosis Extra Bold"/>
                </a:rPr>
                <a:t>Web Server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024273" y="4234514"/>
            <a:ext cx="2199259" cy="784936"/>
            <a:chOff x="0" y="0"/>
            <a:chExt cx="579229" cy="20673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79229" cy="206732"/>
            </a:xfrm>
            <a:custGeom>
              <a:avLst/>
              <a:gdLst/>
              <a:ahLst/>
              <a:cxnLst/>
              <a:rect r="r" b="b" t="t" l="l"/>
              <a:pathLst>
                <a:path h="206732" w="579229">
                  <a:moveTo>
                    <a:pt x="103366" y="0"/>
                  </a:moveTo>
                  <a:lnTo>
                    <a:pt x="475863" y="0"/>
                  </a:lnTo>
                  <a:cubicBezTo>
                    <a:pt x="532950" y="0"/>
                    <a:pt x="579229" y="46279"/>
                    <a:pt x="579229" y="103366"/>
                  </a:cubicBezTo>
                  <a:lnTo>
                    <a:pt x="579229" y="103366"/>
                  </a:lnTo>
                  <a:cubicBezTo>
                    <a:pt x="579229" y="160453"/>
                    <a:pt x="532950" y="206732"/>
                    <a:pt x="475863" y="206732"/>
                  </a:cubicBezTo>
                  <a:lnTo>
                    <a:pt x="103366" y="206732"/>
                  </a:lnTo>
                  <a:cubicBezTo>
                    <a:pt x="46279" y="206732"/>
                    <a:pt x="0" y="160453"/>
                    <a:pt x="0" y="103366"/>
                  </a:cubicBezTo>
                  <a:lnTo>
                    <a:pt x="0" y="103366"/>
                  </a:lnTo>
                  <a:cubicBezTo>
                    <a:pt x="0" y="46279"/>
                    <a:pt x="46279" y="0"/>
                    <a:pt x="1033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Dosis Extra Bold"/>
                </a:rPr>
                <a:t>Image Extraction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123903" y="7867335"/>
            <a:ext cx="2514036" cy="916466"/>
            <a:chOff x="0" y="0"/>
            <a:chExt cx="662133" cy="24137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62133" cy="241374"/>
            </a:xfrm>
            <a:custGeom>
              <a:avLst/>
              <a:gdLst/>
              <a:ahLst/>
              <a:cxnLst/>
              <a:rect r="r" b="b" t="t" l="l"/>
              <a:pathLst>
                <a:path h="241374" w="662133">
                  <a:moveTo>
                    <a:pt x="120687" y="0"/>
                  </a:moveTo>
                  <a:lnTo>
                    <a:pt x="541446" y="0"/>
                  </a:lnTo>
                  <a:cubicBezTo>
                    <a:pt x="608100" y="0"/>
                    <a:pt x="662133" y="54033"/>
                    <a:pt x="662133" y="120687"/>
                  </a:cubicBezTo>
                  <a:lnTo>
                    <a:pt x="662133" y="120687"/>
                  </a:lnTo>
                  <a:cubicBezTo>
                    <a:pt x="662133" y="152695"/>
                    <a:pt x="649418" y="183392"/>
                    <a:pt x="626785" y="206025"/>
                  </a:cubicBezTo>
                  <a:cubicBezTo>
                    <a:pt x="604151" y="228659"/>
                    <a:pt x="573454" y="241374"/>
                    <a:pt x="541446" y="241374"/>
                  </a:cubicBezTo>
                  <a:lnTo>
                    <a:pt x="120687" y="241374"/>
                  </a:lnTo>
                  <a:cubicBezTo>
                    <a:pt x="54033" y="241374"/>
                    <a:pt x="0" y="187340"/>
                    <a:pt x="0" y="120687"/>
                  </a:cubicBezTo>
                  <a:lnTo>
                    <a:pt x="0" y="120687"/>
                  </a:lnTo>
                  <a:cubicBezTo>
                    <a:pt x="0" y="54033"/>
                    <a:pt x="54033" y="0"/>
                    <a:pt x="1206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5400000"/>
            </a:gradFill>
            <a:ln>
              <a:noFill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Dosis Extra Bold"/>
                </a:rPr>
                <a:t> Result published to serial monitor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5972436" y="8240205"/>
            <a:ext cx="1905126" cy="875132"/>
            <a:chOff x="0" y="0"/>
            <a:chExt cx="501762" cy="23048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01762" cy="230487"/>
            </a:xfrm>
            <a:custGeom>
              <a:avLst/>
              <a:gdLst/>
              <a:ahLst/>
              <a:cxnLst/>
              <a:rect r="r" b="b" t="t" l="l"/>
              <a:pathLst>
                <a:path h="230487" w="501762">
                  <a:moveTo>
                    <a:pt x="115244" y="0"/>
                  </a:moveTo>
                  <a:lnTo>
                    <a:pt x="386518" y="0"/>
                  </a:lnTo>
                  <a:cubicBezTo>
                    <a:pt x="417083" y="0"/>
                    <a:pt x="446395" y="12142"/>
                    <a:pt x="468008" y="33754"/>
                  </a:cubicBezTo>
                  <a:cubicBezTo>
                    <a:pt x="489620" y="55366"/>
                    <a:pt x="501762" y="84679"/>
                    <a:pt x="501762" y="115244"/>
                  </a:cubicBezTo>
                  <a:lnTo>
                    <a:pt x="501762" y="115244"/>
                  </a:lnTo>
                  <a:cubicBezTo>
                    <a:pt x="501762" y="178891"/>
                    <a:pt x="450165" y="230487"/>
                    <a:pt x="386518" y="230487"/>
                  </a:cubicBezTo>
                  <a:lnTo>
                    <a:pt x="115244" y="230487"/>
                  </a:lnTo>
                  <a:cubicBezTo>
                    <a:pt x="84679" y="230487"/>
                    <a:pt x="55366" y="218346"/>
                    <a:pt x="33754" y="196733"/>
                  </a:cubicBezTo>
                  <a:cubicBezTo>
                    <a:pt x="12142" y="175121"/>
                    <a:pt x="0" y="145808"/>
                    <a:pt x="0" y="115244"/>
                  </a:cubicBezTo>
                  <a:lnTo>
                    <a:pt x="0" y="115244"/>
                  </a:lnTo>
                  <a:cubicBezTo>
                    <a:pt x="0" y="84679"/>
                    <a:pt x="12142" y="55366"/>
                    <a:pt x="33754" y="33754"/>
                  </a:cubicBezTo>
                  <a:cubicBezTo>
                    <a:pt x="55366" y="12142"/>
                    <a:pt x="84679" y="0"/>
                    <a:pt x="1152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Dosis Extra Bold"/>
                </a:rPr>
                <a:t>Data uploaded in csv file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5072948" y="8064673"/>
            <a:ext cx="2211554" cy="521791"/>
            <a:chOff x="0" y="0"/>
            <a:chExt cx="582467" cy="13742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82467" cy="137426"/>
            </a:xfrm>
            <a:custGeom>
              <a:avLst/>
              <a:gdLst/>
              <a:ahLst/>
              <a:cxnLst/>
              <a:rect r="r" b="b" t="t" l="l"/>
              <a:pathLst>
                <a:path h="137426" w="582467">
                  <a:moveTo>
                    <a:pt x="68713" y="0"/>
                  </a:moveTo>
                  <a:lnTo>
                    <a:pt x="513754" y="0"/>
                  </a:lnTo>
                  <a:cubicBezTo>
                    <a:pt x="531978" y="0"/>
                    <a:pt x="549455" y="7239"/>
                    <a:pt x="562341" y="20126"/>
                  </a:cubicBezTo>
                  <a:cubicBezTo>
                    <a:pt x="575227" y="33012"/>
                    <a:pt x="582467" y="50489"/>
                    <a:pt x="582467" y="68713"/>
                  </a:cubicBezTo>
                  <a:lnTo>
                    <a:pt x="582467" y="68713"/>
                  </a:lnTo>
                  <a:cubicBezTo>
                    <a:pt x="582467" y="106662"/>
                    <a:pt x="551703" y="137426"/>
                    <a:pt x="513754" y="137426"/>
                  </a:cubicBezTo>
                  <a:lnTo>
                    <a:pt x="68713" y="137426"/>
                  </a:lnTo>
                  <a:cubicBezTo>
                    <a:pt x="30764" y="137426"/>
                    <a:pt x="0" y="106662"/>
                    <a:pt x="0" y="68713"/>
                  </a:cubicBezTo>
                  <a:lnTo>
                    <a:pt x="0" y="68713"/>
                  </a:lnTo>
                  <a:cubicBezTo>
                    <a:pt x="0" y="30764"/>
                    <a:pt x="30764" y="0"/>
                    <a:pt x="6871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Dosis Extra Bold"/>
                </a:rPr>
                <a:t>Load Cell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24750" y="7554936"/>
            <a:ext cx="1968694" cy="658143"/>
            <a:chOff x="0" y="0"/>
            <a:chExt cx="518504" cy="17333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18504" cy="173338"/>
            </a:xfrm>
            <a:custGeom>
              <a:avLst/>
              <a:gdLst/>
              <a:ahLst/>
              <a:cxnLst/>
              <a:rect r="r" b="b" t="t" l="l"/>
              <a:pathLst>
                <a:path h="173338" w="518504">
                  <a:moveTo>
                    <a:pt x="86669" y="0"/>
                  </a:moveTo>
                  <a:lnTo>
                    <a:pt x="431835" y="0"/>
                  </a:lnTo>
                  <a:cubicBezTo>
                    <a:pt x="454821" y="0"/>
                    <a:pt x="476865" y="9131"/>
                    <a:pt x="493119" y="25385"/>
                  </a:cubicBezTo>
                  <a:cubicBezTo>
                    <a:pt x="509373" y="41638"/>
                    <a:pt x="518504" y="63683"/>
                    <a:pt x="518504" y="86669"/>
                  </a:cubicBezTo>
                  <a:lnTo>
                    <a:pt x="518504" y="86669"/>
                  </a:lnTo>
                  <a:cubicBezTo>
                    <a:pt x="518504" y="134535"/>
                    <a:pt x="479701" y="173338"/>
                    <a:pt x="431835" y="173338"/>
                  </a:cubicBezTo>
                  <a:lnTo>
                    <a:pt x="86669" y="173338"/>
                  </a:lnTo>
                  <a:cubicBezTo>
                    <a:pt x="63683" y="173338"/>
                    <a:pt x="41638" y="164207"/>
                    <a:pt x="25385" y="147953"/>
                  </a:cubicBezTo>
                  <a:cubicBezTo>
                    <a:pt x="9131" y="131700"/>
                    <a:pt x="0" y="109655"/>
                    <a:pt x="0" y="86669"/>
                  </a:cubicBezTo>
                  <a:lnTo>
                    <a:pt x="0" y="86669"/>
                  </a:lnTo>
                  <a:cubicBezTo>
                    <a:pt x="0" y="63683"/>
                    <a:pt x="9131" y="41638"/>
                    <a:pt x="25385" y="25385"/>
                  </a:cubicBezTo>
                  <a:cubicBezTo>
                    <a:pt x="41638" y="9131"/>
                    <a:pt x="63683" y="0"/>
                    <a:pt x="866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Dosis Extra Bold"/>
                </a:rPr>
                <a:t>Level Sensing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3138057" y="4234514"/>
            <a:ext cx="1901553" cy="771190"/>
            <a:chOff x="0" y="0"/>
            <a:chExt cx="500821" cy="20311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00821" cy="203112"/>
            </a:xfrm>
            <a:custGeom>
              <a:avLst/>
              <a:gdLst/>
              <a:ahLst/>
              <a:cxnLst/>
              <a:rect r="r" b="b" t="t" l="l"/>
              <a:pathLst>
                <a:path h="203112" w="500821">
                  <a:moveTo>
                    <a:pt x="101556" y="0"/>
                  </a:moveTo>
                  <a:lnTo>
                    <a:pt x="399265" y="0"/>
                  </a:lnTo>
                  <a:cubicBezTo>
                    <a:pt x="455352" y="0"/>
                    <a:pt x="500821" y="45468"/>
                    <a:pt x="500821" y="101556"/>
                  </a:cubicBezTo>
                  <a:lnTo>
                    <a:pt x="500821" y="101556"/>
                  </a:lnTo>
                  <a:cubicBezTo>
                    <a:pt x="500821" y="157644"/>
                    <a:pt x="455352" y="203112"/>
                    <a:pt x="399265" y="203112"/>
                  </a:cubicBezTo>
                  <a:lnTo>
                    <a:pt x="101556" y="203112"/>
                  </a:lnTo>
                  <a:cubicBezTo>
                    <a:pt x="45468" y="203112"/>
                    <a:pt x="0" y="157644"/>
                    <a:pt x="0" y="101556"/>
                  </a:cubicBezTo>
                  <a:lnTo>
                    <a:pt x="0" y="101556"/>
                  </a:lnTo>
                  <a:cubicBezTo>
                    <a:pt x="0" y="45468"/>
                    <a:pt x="45468" y="0"/>
                    <a:pt x="1015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Dosis Extra Bold"/>
                </a:rPr>
                <a:t>Classification</a:t>
              </a:r>
            </a:p>
          </p:txBody>
        </p:sp>
      </p:grpSp>
      <p:sp>
        <p:nvSpPr>
          <p:cNvPr name="AutoShape 45" id="45"/>
          <p:cNvSpPr/>
          <p:nvPr/>
        </p:nvSpPr>
        <p:spPr>
          <a:xfrm>
            <a:off x="3096164" y="4676339"/>
            <a:ext cx="1914212" cy="0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 flipV="true">
            <a:off x="7349512" y="4626982"/>
            <a:ext cx="1674761" cy="33337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7" id="47"/>
          <p:cNvSpPr/>
          <p:nvPr/>
        </p:nvSpPr>
        <p:spPr>
          <a:xfrm flipV="true">
            <a:off x="11223532" y="4620109"/>
            <a:ext cx="1914525" cy="6873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8" id="48"/>
          <p:cNvSpPr/>
          <p:nvPr/>
        </p:nvSpPr>
        <p:spPr>
          <a:xfrm flipH="true">
            <a:off x="12637939" y="5005704"/>
            <a:ext cx="1450895" cy="3319864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 flipH="true">
            <a:off x="12637939" y="8325568"/>
            <a:ext cx="2435009" cy="0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0" id="50"/>
          <p:cNvSpPr/>
          <p:nvPr/>
        </p:nvSpPr>
        <p:spPr>
          <a:xfrm flipH="true">
            <a:off x="7877562" y="8325568"/>
            <a:ext cx="2246341" cy="352203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1" id="51"/>
          <p:cNvSpPr/>
          <p:nvPr/>
        </p:nvSpPr>
        <p:spPr>
          <a:xfrm>
            <a:off x="3193445" y="7884008"/>
            <a:ext cx="2778992" cy="793763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2" id="52"/>
          <p:cNvGrpSpPr/>
          <p:nvPr/>
        </p:nvGrpSpPr>
        <p:grpSpPr>
          <a:xfrm rot="-10800000">
            <a:off x="-843006" y="-1014494"/>
            <a:ext cx="5656969" cy="3013963"/>
            <a:chOff x="0" y="0"/>
            <a:chExt cx="5883421" cy="3134614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5883421" cy="3134614"/>
            </a:xfrm>
            <a:custGeom>
              <a:avLst/>
              <a:gdLst/>
              <a:ahLst/>
              <a:cxnLst/>
              <a:rect r="r" b="b" t="t" l="l"/>
              <a:pathLst>
                <a:path h="3134614" w="5883421">
                  <a:moveTo>
                    <a:pt x="5883421" y="1567307"/>
                  </a:moveTo>
                  <a:lnTo>
                    <a:pt x="4978546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4978419" y="0"/>
                  </a:lnTo>
                  <a:lnTo>
                    <a:pt x="5883421" y="1567307"/>
                  </a:lnTo>
                  <a:close/>
                </a:path>
              </a:pathLst>
            </a:custGeom>
            <a:solidFill>
              <a:srgbClr val="D0FFAD"/>
            </a:solidFill>
          </p:spPr>
        </p:sp>
      </p:grpSp>
      <p:grpSp>
        <p:nvGrpSpPr>
          <p:cNvPr name="Group 54" id="54"/>
          <p:cNvGrpSpPr/>
          <p:nvPr/>
        </p:nvGrpSpPr>
        <p:grpSpPr>
          <a:xfrm rot="-10800000">
            <a:off x="14080012" y="-1014494"/>
            <a:ext cx="5656969" cy="3013963"/>
            <a:chOff x="0" y="0"/>
            <a:chExt cx="5883421" cy="3134614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5883421" cy="3134614"/>
            </a:xfrm>
            <a:custGeom>
              <a:avLst/>
              <a:gdLst/>
              <a:ahLst/>
              <a:cxnLst/>
              <a:rect r="r" b="b" t="t" l="l"/>
              <a:pathLst>
                <a:path h="3134614" w="5883421">
                  <a:moveTo>
                    <a:pt x="5883421" y="1567307"/>
                  </a:moveTo>
                  <a:lnTo>
                    <a:pt x="4978546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4978419" y="0"/>
                  </a:lnTo>
                  <a:lnTo>
                    <a:pt x="5883421" y="1567307"/>
                  </a:lnTo>
                  <a:close/>
                </a:path>
              </a:pathLst>
            </a:custGeom>
            <a:solidFill>
              <a:srgbClr val="D0FFAD"/>
            </a:solidFill>
          </p:spPr>
        </p:sp>
      </p:grpSp>
      <p:sp>
        <p:nvSpPr>
          <p:cNvPr name="TextBox 56" id="56"/>
          <p:cNvSpPr txBox="true"/>
          <p:nvPr/>
        </p:nvSpPr>
        <p:spPr>
          <a:xfrm rot="0">
            <a:off x="2601324" y="327765"/>
            <a:ext cx="13085352" cy="140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9216">
                <a:solidFill>
                  <a:srgbClr val="FFFFFF"/>
                </a:solidFill>
                <a:latin typeface="Fira Sans Medium"/>
              </a:rPr>
              <a:t>Work Flow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5381949" y="6340958"/>
            <a:ext cx="3086100" cy="3086100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C1FF72"/>
              </a:solidFill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89897"/>
            <a:ext cx="2435334" cy="2112352"/>
          </a:xfrm>
          <a:custGeom>
            <a:avLst/>
            <a:gdLst/>
            <a:ahLst/>
            <a:cxnLst/>
            <a:rect r="r" b="b" t="t" l="l"/>
            <a:pathLst>
              <a:path h="2112352" w="2435334">
                <a:moveTo>
                  <a:pt x="0" y="0"/>
                </a:moveTo>
                <a:lnTo>
                  <a:pt x="2435334" y="0"/>
                </a:lnTo>
                <a:lnTo>
                  <a:pt x="2435334" y="2112352"/>
                </a:lnTo>
                <a:lnTo>
                  <a:pt x="0" y="2112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29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883414"/>
            <a:ext cx="2441237" cy="2117472"/>
          </a:xfrm>
          <a:custGeom>
            <a:avLst/>
            <a:gdLst/>
            <a:ahLst/>
            <a:cxnLst/>
            <a:rect r="r" b="b" t="t" l="l"/>
            <a:pathLst>
              <a:path h="2117472" w="2441237">
                <a:moveTo>
                  <a:pt x="0" y="0"/>
                </a:moveTo>
                <a:lnTo>
                  <a:pt x="2441237" y="0"/>
                </a:lnTo>
                <a:lnTo>
                  <a:pt x="2441237" y="2117473"/>
                </a:lnTo>
                <a:lnTo>
                  <a:pt x="0" y="2117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836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23662" y="419100"/>
            <a:ext cx="8693955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2"/>
              </a:lnSpc>
              <a:spcBef>
                <a:spcPct val="0"/>
              </a:spcBef>
            </a:pPr>
            <a:r>
              <a:rPr lang="en-US" sz="8002">
                <a:solidFill>
                  <a:srgbClr val="000000"/>
                </a:solidFill>
                <a:latin typeface="Open Sans Bold"/>
              </a:rPr>
              <a:t>Methadology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47757" y="3390099"/>
            <a:ext cx="5358665" cy="258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74689" indent="-287344" lvl="1">
              <a:lnSpc>
                <a:spcPts val="3460"/>
              </a:lnSpc>
              <a:buFont typeface="Arial"/>
              <a:buChar char="•"/>
            </a:pPr>
            <a:r>
              <a:rPr lang="en-US" sz="2661">
                <a:solidFill>
                  <a:srgbClr val="000000"/>
                </a:solidFill>
                <a:latin typeface="Open Sans"/>
              </a:rPr>
              <a:t>Captures video feed and uploads it on a webserver.</a:t>
            </a:r>
          </a:p>
          <a:p>
            <a:pPr marL="574689" indent="-287344" lvl="1">
              <a:lnSpc>
                <a:spcPts val="3460"/>
              </a:lnSpc>
              <a:buFont typeface="Arial"/>
              <a:buChar char="•"/>
            </a:pPr>
            <a:r>
              <a:rPr lang="en-US" sz="2661">
                <a:solidFill>
                  <a:srgbClr val="000000"/>
                </a:solidFill>
                <a:latin typeface="Open Sans"/>
              </a:rPr>
              <a:t>Photos are captured from this video feed and then classified using the random forest classifier.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30004" y="2634462"/>
            <a:ext cx="2563981" cy="64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472"/>
              </a:lnSpc>
              <a:spcBef>
                <a:spcPct val="0"/>
              </a:spcBef>
            </a:pPr>
            <a:r>
              <a:rPr lang="en-US" sz="3485">
                <a:solidFill>
                  <a:srgbClr val="000000"/>
                </a:solidFill>
                <a:latin typeface="Open Sans Bold"/>
              </a:rPr>
              <a:t>ESP32 CAM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77598" y="7369514"/>
            <a:ext cx="5117497" cy="188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2114" indent="-311057" lvl="1">
              <a:lnSpc>
                <a:spcPts val="3745"/>
              </a:lnSpc>
              <a:buFont typeface="Arial"/>
              <a:buChar char="•"/>
            </a:pPr>
            <a:r>
              <a:rPr lang="en-US" sz="2881">
                <a:solidFill>
                  <a:srgbClr val="000000"/>
                </a:solidFill>
                <a:latin typeface="Open Sans"/>
              </a:rPr>
              <a:t>Captures the weight</a:t>
            </a:r>
            <a:r>
              <a:rPr lang="en-US" sz="2881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881">
                <a:solidFill>
                  <a:srgbClr val="000000"/>
                </a:solidFill>
                <a:latin typeface="Open Sans"/>
              </a:rPr>
              <a:t>added to bin and sends to it the maintanenece crew via ESP32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81092" y="6626211"/>
            <a:ext cx="2080631" cy="64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486"/>
              </a:lnSpc>
              <a:spcBef>
                <a:spcPct val="0"/>
              </a:spcBef>
            </a:pPr>
            <a:r>
              <a:rPr lang="en-US" sz="3494">
                <a:solidFill>
                  <a:srgbClr val="000000"/>
                </a:solidFill>
                <a:latin typeface="Open Sans Bold"/>
              </a:rPr>
              <a:t>Load Cell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3385" y="5065401"/>
            <a:ext cx="1936687" cy="336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Fira Sans Light Bold"/>
              </a:rPr>
              <a:t>Uses IOT and AI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7050" y="9201120"/>
            <a:ext cx="2252887" cy="34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000000"/>
                </a:solidFill>
                <a:latin typeface="Fira Sans Light Bold"/>
              </a:rPr>
              <a:t>Uses IOT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966049" y="2748762"/>
            <a:ext cx="2424510" cy="2112352"/>
          </a:xfrm>
          <a:custGeom>
            <a:avLst/>
            <a:gdLst/>
            <a:ahLst/>
            <a:cxnLst/>
            <a:rect r="r" b="b" t="t" l="l"/>
            <a:pathLst>
              <a:path h="2112352" w="2424510">
                <a:moveTo>
                  <a:pt x="0" y="0"/>
                </a:moveTo>
                <a:lnTo>
                  <a:pt x="2424510" y="0"/>
                </a:lnTo>
                <a:lnTo>
                  <a:pt x="2424510" y="2112352"/>
                </a:lnTo>
                <a:lnTo>
                  <a:pt x="0" y="2112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29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071460" y="6739998"/>
            <a:ext cx="2214985" cy="2130942"/>
          </a:xfrm>
          <a:custGeom>
            <a:avLst/>
            <a:gdLst/>
            <a:ahLst/>
            <a:cxnLst/>
            <a:rect r="r" b="b" t="t" l="l"/>
            <a:pathLst>
              <a:path h="2130942" w="2214985">
                <a:moveTo>
                  <a:pt x="0" y="0"/>
                </a:moveTo>
                <a:lnTo>
                  <a:pt x="2214985" y="0"/>
                </a:lnTo>
                <a:lnTo>
                  <a:pt x="2214985" y="2130942"/>
                </a:lnTo>
                <a:lnTo>
                  <a:pt x="0" y="2130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943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571534" y="3555498"/>
            <a:ext cx="5303442" cy="225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3853" indent="-301926" lvl="1">
              <a:lnSpc>
                <a:spcPts val="3635"/>
              </a:lnSpc>
              <a:buFont typeface="Arial"/>
              <a:buChar char="•"/>
            </a:pPr>
            <a:r>
              <a:rPr lang="en-US" sz="2796">
                <a:solidFill>
                  <a:srgbClr val="000000"/>
                </a:solidFill>
                <a:latin typeface="Open Sans"/>
              </a:rPr>
              <a:t>Senses if the dustbin is full or not. </a:t>
            </a:r>
          </a:p>
          <a:p>
            <a:pPr marL="603853" indent="-301926" lvl="1">
              <a:lnSpc>
                <a:spcPts val="3635"/>
              </a:lnSpc>
              <a:buFont typeface="Arial"/>
              <a:buChar char="•"/>
            </a:pPr>
            <a:r>
              <a:rPr lang="en-US" sz="2796">
                <a:solidFill>
                  <a:srgbClr val="000000"/>
                </a:solidFill>
                <a:latin typeface="Open Sans"/>
              </a:rPr>
              <a:t>Sends an alert to the maintenance crew if the dustbin is full.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14948" y="2645832"/>
            <a:ext cx="3090466" cy="64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472"/>
              </a:lnSpc>
              <a:spcBef>
                <a:spcPct val="0"/>
              </a:spcBef>
            </a:pPr>
            <a:r>
              <a:rPr lang="en-US" sz="3485">
                <a:solidFill>
                  <a:srgbClr val="000000"/>
                </a:solidFill>
                <a:latin typeface="Open Sans Bold"/>
              </a:rPr>
              <a:t>Level Sensing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80758" y="7399296"/>
            <a:ext cx="5000395" cy="1672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9376" indent="-284688" lvl="1">
              <a:lnSpc>
                <a:spcPts val="3428"/>
              </a:lnSpc>
              <a:buFont typeface="Arial"/>
              <a:buChar char="•"/>
            </a:pPr>
            <a:r>
              <a:rPr lang="en-US" sz="2637">
                <a:solidFill>
                  <a:srgbClr val="000000"/>
                </a:solidFill>
                <a:latin typeface="Open Sans"/>
              </a:rPr>
              <a:t>Opens the bin automatically via an ultrasonic sensor. </a:t>
            </a:r>
          </a:p>
          <a:p>
            <a:pPr marL="529299" indent="-264649" lvl="1">
              <a:lnSpc>
                <a:spcPts val="3187"/>
              </a:lnSpc>
              <a:buFont typeface="Arial"/>
              <a:buChar char="•"/>
            </a:pPr>
            <a:r>
              <a:rPr lang="en-US" sz="2451">
                <a:solidFill>
                  <a:srgbClr val="000000"/>
                </a:solidFill>
                <a:latin typeface="Open Sans"/>
              </a:rPr>
              <a:t> Button is used to open manually.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80758" y="6616173"/>
            <a:ext cx="3364753" cy="629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246"/>
              </a:lnSpc>
              <a:spcBef>
                <a:spcPct val="0"/>
              </a:spcBef>
            </a:pPr>
            <a:r>
              <a:rPr lang="en-US" sz="3341">
                <a:solidFill>
                  <a:srgbClr val="000000"/>
                </a:solidFill>
                <a:latin typeface="Open Sans Bold"/>
              </a:rPr>
              <a:t>Stepper Motor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01781" y="9010281"/>
            <a:ext cx="2154343" cy="32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0"/>
              </a:lnSpc>
              <a:spcBef>
                <a:spcPct val="0"/>
              </a:spcBef>
            </a:pPr>
            <a:r>
              <a:rPr lang="en-US" sz="1914">
                <a:solidFill>
                  <a:srgbClr val="000000"/>
                </a:solidFill>
                <a:latin typeface="Fira Sans Light Bold"/>
              </a:rPr>
              <a:t>Uses IOT</a:t>
            </a:r>
          </a:p>
        </p:txBody>
      </p:sp>
      <p:sp>
        <p:nvSpPr>
          <p:cNvPr name="AutoShape 18" id="18"/>
          <p:cNvSpPr/>
          <p:nvPr/>
        </p:nvSpPr>
        <p:spPr>
          <a:xfrm>
            <a:off x="9389689" y="2394499"/>
            <a:ext cx="34063" cy="7065239"/>
          </a:xfrm>
          <a:prstGeom prst="line">
            <a:avLst/>
          </a:prstGeom>
          <a:ln cap="flat" w="38100">
            <a:solidFill>
              <a:srgbClr val="007074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19" id="19"/>
          <p:cNvSpPr/>
          <p:nvPr/>
        </p:nvSpPr>
        <p:spPr>
          <a:xfrm>
            <a:off x="1028700" y="6214435"/>
            <a:ext cx="16652453" cy="0"/>
          </a:xfrm>
          <a:prstGeom prst="line">
            <a:avLst/>
          </a:prstGeom>
          <a:ln cap="flat" w="38100">
            <a:solidFill>
              <a:srgbClr val="007074"/>
            </a:solidFill>
            <a:prstDash val="solid"/>
            <a:headEnd type="diamond" len="lg" w="lg"/>
            <a:tailEnd type="diamond" len="lg" w="lg"/>
          </a:ln>
        </p:spPr>
      </p:sp>
      <p:grpSp>
        <p:nvGrpSpPr>
          <p:cNvPr name="Group 20" id="20"/>
          <p:cNvGrpSpPr/>
          <p:nvPr/>
        </p:nvGrpSpPr>
        <p:grpSpPr>
          <a:xfrm rot="-10800000">
            <a:off x="9095095" y="5944566"/>
            <a:ext cx="623251" cy="539738"/>
            <a:chOff x="0" y="0"/>
            <a:chExt cx="3619627" cy="313461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054585" y="5011890"/>
            <a:ext cx="2247439" cy="33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1997">
                <a:solidFill>
                  <a:srgbClr val="000000"/>
                </a:solidFill>
                <a:latin typeface="Fira Sans Light Bold"/>
              </a:rPr>
              <a:t>Uses IOT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DAFhXLXJUeM</dc:identifier>
  <dcterms:modified xsi:type="dcterms:W3CDTF">2011-08-01T06:04:30Z</dcterms:modified>
  <cp:revision>1</cp:revision>
  <dc:title>EDW_WasteWizard</dc:title>
</cp:coreProperties>
</file>